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4" r:id="rId1"/>
    <p:sldMasterId id="2147483648" r:id="rId2"/>
  </p:sldMasterIdLst>
  <p:notesMasterIdLst>
    <p:notesMasterId r:id="rId23"/>
  </p:notesMasterIdLst>
  <p:sldIdLst>
    <p:sldId id="279" r:id="rId3"/>
    <p:sldId id="257" r:id="rId4"/>
    <p:sldId id="258" r:id="rId5"/>
    <p:sldId id="259" r:id="rId6"/>
    <p:sldId id="261" r:id="rId7"/>
    <p:sldId id="260" r:id="rId8"/>
    <p:sldId id="262" r:id="rId9"/>
    <p:sldId id="263" r:id="rId10"/>
    <p:sldId id="264" r:id="rId11"/>
    <p:sldId id="267" r:id="rId12"/>
    <p:sldId id="266" r:id="rId13"/>
    <p:sldId id="269" r:id="rId14"/>
    <p:sldId id="270" r:id="rId15"/>
    <p:sldId id="274" r:id="rId16"/>
    <p:sldId id="265" r:id="rId17"/>
    <p:sldId id="281" r:id="rId18"/>
    <p:sldId id="268" r:id="rId19"/>
    <p:sldId id="275" r:id="rId20"/>
    <p:sldId id="280" r:id="rId21"/>
    <p:sldId id="282" r:id="rId2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5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0ABC23-9CF0-42E9-BCDF-C643CA86F6AA}" type="datetimeFigureOut">
              <a:rPr lang="de-DE" smtClean="0"/>
              <a:t>17.07.2020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EDB599-DB34-4D36-8003-D9C7026245B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9125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Explain what you see: the tweet in the centre contains hashtags (openings to new assemblages); the metrics influence how Twitter users are seen and perceived (</a:t>
            </a:r>
            <a:r>
              <a:rPr lang="en-GB" dirty="0" err="1"/>
              <a:t>exprets</a:t>
            </a:r>
            <a:r>
              <a:rPr lang="en-GB" dirty="0"/>
              <a:t>?); the impressions show how ‘successful’ my tweets were last week (interference of Twitter machine); Twitter recommends who to follow (interference of the Twitter machine); reciprocal relations between user actions, Twitter features and the workings of the Twitter algorithm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594DA-C9BB-407C-A037-1E7D1FD09BB6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92482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594DA-C9BB-407C-A037-1E7D1FD09BB6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1175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C7A07-96C3-42AF-943D-953C86C3DA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63557"/>
            <a:ext cx="9144000" cy="2387600"/>
          </a:xfrm>
        </p:spPr>
        <p:txBody>
          <a:bodyPr anchor="b">
            <a:normAutofit/>
          </a:bodyPr>
          <a:lstStyle>
            <a:lvl1pPr algn="ctr">
              <a:lnSpc>
                <a:spcPct val="90000"/>
              </a:lnSpc>
              <a:defRPr sz="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EE38DF-F503-4E79-B1B0-16489708A1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43232"/>
            <a:ext cx="9144000" cy="1655762"/>
          </a:xfrm>
        </p:spPr>
        <p:txBody>
          <a:bodyPr>
            <a:normAutofit/>
          </a:bodyPr>
          <a:lstStyle>
            <a:lvl1pPr marL="0" indent="0" algn="ctr">
              <a:lnSpc>
                <a:spcPts val="3200"/>
              </a:lnSpc>
              <a:buNone/>
              <a:defRPr sz="24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1D965B-87A4-4F43-BE02-800BCCDF42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0624" y="6217920"/>
            <a:ext cx="2743200" cy="640080"/>
          </a:xfrm>
        </p:spPr>
        <p:txBody>
          <a:bodyPr anchor="ctr" anchorCtr="0"/>
          <a:lstStyle/>
          <a:p>
            <a:fld id="{A94FDBC4-401C-489A-BFB1-F36E0A4F7955}" type="datetime1">
              <a:rPr lang="en-GB" smtClean="0"/>
              <a:t>17/07/2020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9ED35B-CBF1-40D9-BAA7-CF9E1E22B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67328" y="6217920"/>
            <a:ext cx="7196328" cy="640080"/>
          </a:xfrm>
        </p:spPr>
        <p:txBody>
          <a:bodyPr anchor="ctr" anchorCtr="0"/>
          <a:lstStyle/>
          <a:p>
            <a:r>
              <a:rPr lang="en-US"/>
              <a:t>#Methods4PhD, 17 July 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26653A-450D-4BDE-8718-99F2D9314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3152" y="0"/>
            <a:ext cx="685800" cy="685800"/>
          </a:xfrm>
        </p:spPr>
        <p:txBody>
          <a:bodyPr/>
          <a:lstStyle>
            <a:lvl1pPr algn="ctr">
              <a:defRPr/>
            </a:lvl1pPr>
          </a:lstStyle>
          <a:p>
            <a:fld id="{3A4F6043-7A67-491B-98BC-F933DED72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508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D930A-6467-4C46-BA13-A0F5EC12F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41977A-7872-4BE8-8C5C-D2099BEDBB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CB8191-8A0C-4077-9A2D-0255BF81A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3F158-57AE-4556-9034-F78DDD21FD1F}" type="datetime1">
              <a:rPr lang="en-GB" smtClean="0"/>
              <a:t>17/07/2020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441B40-57AC-45F3-9AAC-DC2BEBB12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#Methods4PhD, 17 July 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6D65F4-29FA-451A-878F-768E426A7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081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D76A9FC-D582-4FC8-B641-9F77B4DD15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3A1683-12F6-4BA6-AD1A-F98C609514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1141D6-1E1A-4A54-A9B4-57F86865F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D27A8-6C44-423B-801F-8BBDF91FFB85}" type="datetime1">
              <a:rPr lang="en-GB" smtClean="0"/>
              <a:t>17/07/2020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7541D6-4702-4421-AEB2-D6CA3AADB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#Methods4PhD, 17 July 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3C9F43-CD60-4C38-94C9-0E6D3B722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0731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F664AF-A858-416F-813E-83A52362B0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8FBC599-B8D5-4841-9887-24E66A8CCD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A7E1C91-F93B-4452-AFD0-D2B0B66DB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86281-13D2-4861-8338-59884E2BA64A}" type="datetimeFigureOut">
              <a:rPr lang="de-DE" smtClean="0"/>
              <a:t>17.07.2020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F13A1EA-B8BA-4CD6-9853-CCEF64C4C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8F1B974-6B65-4B36-BFB6-C978B02C8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5D97E-6C37-45F6-875B-AFE0C6FC1C6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86232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C59DD9-4EAD-4BFD-9087-3B0B6189A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AE8A180-90F5-4568-A475-8606FA35F2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F56F10C-EDE0-4BE7-82DE-EBF157603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86281-13D2-4861-8338-59884E2BA64A}" type="datetimeFigureOut">
              <a:rPr lang="de-DE" smtClean="0"/>
              <a:t>17.07.2020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C6F30C9-D9E9-4727-8834-E9BDC3089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8ED2082-1DD0-4692-85B1-1C0DD87A0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5D97E-6C37-45F6-875B-AFE0C6FC1C6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60093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4B1D76-69D2-46CC-87D8-7135439AD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08D2FBA-4843-4D1C-B7BB-C72B3FAF1A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2DAD68B-C91D-42AC-A10D-7C5C5805A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86281-13D2-4861-8338-59884E2BA64A}" type="datetimeFigureOut">
              <a:rPr lang="de-DE" smtClean="0"/>
              <a:t>17.07.2020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F9D3D96-88EC-4112-9E30-14DB154BC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8D7DCB4-470D-493B-ACF7-913035F2F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5D97E-6C37-45F6-875B-AFE0C6FC1C6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55415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917C6A-5ABB-48B8-AEFC-345B79696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A6D9FD8-0924-40F4-9F9F-D09A6B90FE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F02FA76-8831-4C9C-AE35-067A5D7356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BADFC50-D5CE-4F05-884C-664BA05FF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86281-13D2-4861-8338-59884E2BA64A}" type="datetimeFigureOut">
              <a:rPr lang="de-DE" smtClean="0"/>
              <a:t>17.07.2020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D5FE8CB-F74B-4F29-B828-527767066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B0B98C8-CF44-433D-B610-B0F8E7D81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5D97E-6C37-45F6-875B-AFE0C6FC1C6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9892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428592-22FE-4061-8D32-C5187097A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6BCB64C-A5BA-4F43-B867-7A92B4D830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318CA5D-1883-42A5-8D3B-A47038B783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8B2FE60A-5254-4A33-AA09-327E6825AE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F8C00364-2DC5-4DBF-B9AF-E6F9DBFD00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709BF742-394A-40BF-964B-2C1F12767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86281-13D2-4861-8338-59884E2BA64A}" type="datetimeFigureOut">
              <a:rPr lang="de-DE" smtClean="0"/>
              <a:t>17.07.2020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9272BC62-56C3-46F8-B739-EE30D6702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B412F07-D2BE-4781-AAD2-C12E1CE2E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5D97E-6C37-45F6-875B-AFE0C6FC1C6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49384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948C7C-81C4-4880-8792-C62E2C8C9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1E6DDDE-114D-4654-B569-D5FFDE442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86281-13D2-4861-8338-59884E2BA64A}" type="datetimeFigureOut">
              <a:rPr lang="de-DE" smtClean="0"/>
              <a:t>17.07.2020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2DB0A00-92FE-4830-B512-CF24177C8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761A869-5010-4F1E-9DF9-4481E419B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5D97E-6C37-45F6-875B-AFE0C6FC1C6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67723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DDA11732-05F8-407C-A37E-028372533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86281-13D2-4861-8338-59884E2BA64A}" type="datetimeFigureOut">
              <a:rPr lang="de-DE" smtClean="0"/>
              <a:t>17.07.2020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4910E26-AF77-49CC-990E-9DD70A807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E50EC0D-6011-48F8-B9BC-97E05FCE2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5D97E-6C37-45F6-875B-AFE0C6FC1C6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34100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F1019D-7E7C-4857-9C91-049115F1B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C143F17-36D3-4F0F-B0C9-0C8F86783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DAF100D-795F-44C5-A64D-01E71205DE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D793742-73BC-4076-93F3-620045A40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86281-13D2-4861-8338-59884E2BA64A}" type="datetimeFigureOut">
              <a:rPr lang="de-DE" smtClean="0"/>
              <a:t>17.07.2020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CBD1651-D153-40CD-97D1-36F3EC723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3F80139-5DD2-4DF1-B302-C9E0A8A7E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5D97E-6C37-45F6-875B-AFE0C6FC1C6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2150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14413-82C1-4EBC-8C6B-BC5F842D1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365125"/>
            <a:ext cx="10543032" cy="1325563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8F029A-192E-4A44-ACC7-6C5212C777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625" y="1825625"/>
            <a:ext cx="10543031" cy="420638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D1A7D4-E57E-4789-896B-B2A051BF94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0624" y="6217920"/>
            <a:ext cx="2743200" cy="64008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033A52-17F0-491D-801C-F2269B15D09F}" type="datetime1">
              <a:rPr lang="en-GB" smtClean="0"/>
              <a:t>17/07/2020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7B63EE-3B35-4F8A-BDA3-E778BFE14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#Methods4PhD, 17 July 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339EF2-7937-4C30-A883-7F7BD0280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316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8021A3-31A0-484A-95A3-679BD44A0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BB6EA4E3-A117-48FA-99EC-D854E04677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2D83E33-84F0-4477-8183-F15FF7D232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FC12D0C-9B06-488A-8812-D6115A2DC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86281-13D2-4861-8338-59884E2BA64A}" type="datetimeFigureOut">
              <a:rPr lang="de-DE" smtClean="0"/>
              <a:t>17.07.2020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77D1C60-CE89-41D2-B82D-95F900204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1B66E78-30A0-4418-BD70-D5F6107DC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5D97E-6C37-45F6-875B-AFE0C6FC1C6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763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5456CC-EC58-4DCE-94C5-2778014CE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A0DB4A9D-2081-44D1-80CE-63D2A0B928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FA83C4C-3909-4371-863C-191ADD783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86281-13D2-4861-8338-59884E2BA64A}" type="datetimeFigureOut">
              <a:rPr lang="de-DE" smtClean="0"/>
              <a:t>17.07.2020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4BC7666-1782-4282-826A-7A7C676DF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3621198-BB93-416C-9219-803C24BA3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5D97E-6C37-45F6-875B-AFE0C6FC1C6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20769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8240B4A3-4063-469E-99D7-55C59E467E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598071F9-1565-4E3A-A480-F968639668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2585120-C456-440C-894F-280DBB176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86281-13D2-4861-8338-59884E2BA64A}" type="datetimeFigureOut">
              <a:rPr lang="de-DE" smtClean="0"/>
              <a:t>17.07.2020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5DD91A9-0727-4E48-B280-ECC6FB139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166BC23-C48F-4A5F-9732-C10D515DA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5D97E-6C37-45F6-875B-AFE0C6FC1C6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7095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AF4BC-D1E9-40F0-A26B-9EA9B6B69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1081941"/>
            <a:ext cx="10543032" cy="2852737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7974A6-FAB9-47DA-8F1A-701DFC8DF3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0624" y="3961666"/>
            <a:ext cx="10543032" cy="1500187"/>
          </a:xfrm>
        </p:spPr>
        <p:txBody>
          <a:bodyPr>
            <a:noAutofit/>
          </a:bodyPr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64E2B4-314C-4D4F-8938-E437A2EF5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A42C-67C7-483A-8C1D-8647FCE42D05}" type="datetime1">
              <a:rPr lang="en-GB" smtClean="0"/>
              <a:t>17/07/2020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442F23-6986-4A36-97F0-13F305A2D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#Methods4PhD, 17 July 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4BA1B9-2423-42BD-A553-DC5703F62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27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64F76-994F-4AB5-B17B-46C0C2FA5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365125"/>
            <a:ext cx="10543032" cy="1325563"/>
          </a:xfrm>
        </p:spPr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A69B3B-A540-4556-98C8-1F49704A79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0624" y="1825625"/>
            <a:ext cx="5599176" cy="4206382"/>
          </a:xfrm>
        </p:spPr>
        <p:txBody>
          <a:bodyPr/>
          <a:lstStyle>
            <a:lvl1pPr marL="457200" indent="-457200">
              <a:buFont typeface="Wingdings 2" panose="05020102010507070707" pitchFamily="18" charset="2"/>
              <a:buChar char="¬"/>
              <a:defRPr/>
            </a:lvl1pPr>
            <a:lvl2pPr marL="800100" indent="-342900">
              <a:buFont typeface="Wingdings 2" panose="05020102010507070707" pitchFamily="18" charset="2"/>
              <a:buChar char="¬"/>
              <a:defRPr/>
            </a:lvl2pPr>
            <a:lvl3pPr marL="1257300" indent="-342900">
              <a:buFont typeface="Wingdings 2" panose="05020102010507070707" pitchFamily="18" charset="2"/>
              <a:buChar char="¬"/>
              <a:defRPr/>
            </a:lvl3pPr>
            <a:lvl4pPr marL="1657350" indent="-285750">
              <a:buFont typeface="Wingdings 2" panose="05020102010507070707" pitchFamily="18" charset="2"/>
              <a:buChar char="¬"/>
              <a:defRPr/>
            </a:lvl4pPr>
            <a:lvl5pPr marL="2114550" indent="-285750">
              <a:buFont typeface="Wingdings 2" panose="05020102010507070707" pitchFamily="18" charset="2"/>
              <a:buChar char="¬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C72438-7C63-48F2-9D6F-2461BFD6D5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791456" cy="4206382"/>
          </a:xfrm>
        </p:spPr>
        <p:txBody>
          <a:bodyPr/>
          <a:lstStyle>
            <a:lvl1pPr marL="228600" indent="-228600">
              <a:buFont typeface="Wingdings 2" panose="05020102010507070707" pitchFamily="18" charset="2"/>
              <a:buChar char="¬"/>
              <a:defRPr/>
            </a:lvl1pPr>
            <a:lvl2pPr marL="685800" indent="-228600">
              <a:buFont typeface="Wingdings 2" panose="05020102010507070707" pitchFamily="18" charset="2"/>
              <a:buChar char="¬"/>
              <a:defRPr/>
            </a:lvl2pPr>
            <a:lvl3pPr marL="1143000" indent="-228600">
              <a:buFont typeface="Wingdings 2" panose="05020102010507070707" pitchFamily="18" charset="2"/>
              <a:buChar char="¬"/>
              <a:defRPr/>
            </a:lvl3pPr>
            <a:lvl4pPr marL="1600200" indent="-228600">
              <a:buFont typeface="Wingdings 2" panose="05020102010507070707" pitchFamily="18" charset="2"/>
              <a:buChar char="¬"/>
              <a:defRPr/>
            </a:lvl4pPr>
            <a:lvl5pPr marL="2057400" indent="-228600">
              <a:buFont typeface="Wingdings 2" panose="05020102010507070707" pitchFamily="18" charset="2"/>
              <a:buChar char="¬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FA1B49-6AAA-4DA7-970F-B75899F1A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3E328-EE32-46C9-9D30-2E07B714CBB7}" type="datetime1">
              <a:rPr lang="en-GB" smtClean="0"/>
              <a:t>17/07/2020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E3649A-B9A2-4737-B47E-758DC1406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#Methods4PhD, 17 July 2020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0C1407-C705-451C-878E-8175DCCD5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297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F9955-0460-4A20-8FC6-300595560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365125"/>
            <a:ext cx="10543032" cy="1325563"/>
          </a:xfrm>
        </p:spPr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95DDA7-4AAD-4EBE-880C-200E5F10A6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0624" y="1681163"/>
            <a:ext cx="5549697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717496-E470-4CF6-884C-F07390A468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0624" y="2505075"/>
            <a:ext cx="5549697" cy="3526932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C438EA-D381-4F22-A911-ECDD6D04FB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70321" y="1681163"/>
            <a:ext cx="4993335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F255FA-A04D-49F2-8DB4-3CC082D0DB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70321" y="2505075"/>
            <a:ext cx="4993335" cy="3526932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6298F3-0AEC-4811-99A4-B78AE3A70B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0624" y="6217920"/>
            <a:ext cx="2743200" cy="640080"/>
          </a:xfrm>
        </p:spPr>
        <p:txBody>
          <a:bodyPr/>
          <a:lstStyle/>
          <a:p>
            <a:fld id="{559710CE-D2AB-4AF6-8DAC-EDAF7C534FE6}" type="datetime1">
              <a:rPr lang="en-GB" smtClean="0"/>
              <a:t>17/07/2020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7690B4-8A9A-4717-8B0B-2C9212926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#Methods4PhD, 17 July 2020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28F00A-44BE-4E0A-B1CE-1FC489654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900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1F235-FBFF-453E-B90A-5758ED47C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938306"/>
            <a:ext cx="10543032" cy="1325563"/>
          </a:xfrm>
        </p:spPr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43A871-5A76-4349-99F0-C46C77380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BF369-BAA3-4237-B274-8EB6D39748D5}" type="datetime1">
              <a:rPr lang="en-GB" smtClean="0"/>
              <a:t>17/07/2020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72E803-8BD9-40A2-8389-C19DA1148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#Methods4PhD, 17 July 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5414ED-B772-4B84-813E-E34C9A97C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139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562BDD-CBFF-4046-A6B2-A9ECCB7EA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03049-B9D4-4CDD-8419-E39916974ECF}" type="datetime1">
              <a:rPr lang="en-GB" smtClean="0"/>
              <a:t>17/07/2020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90B5F6-6C28-4A86-AFD0-D7F93D461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#Methods4PhD, 17 July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910D5C-1634-451B-8D99-4D47EB3A1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416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12261-8522-4437-B612-7C7100D18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457200"/>
            <a:ext cx="10543032" cy="1600200"/>
          </a:xfrm>
        </p:spPr>
        <p:txBody>
          <a:bodyPr anchor="b">
            <a:noAutofit/>
          </a:bodyPr>
          <a:lstStyle>
            <a:lvl1pPr>
              <a:defRPr sz="5200">
                <a:latin typeface="Dante (Headings)2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BAA0AF-3F50-42BD-84B4-E70C3D004F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199340"/>
            <a:ext cx="5780468" cy="366171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9C702B-2C4D-4590-8BEE-31940145C7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0624" y="2199340"/>
            <a:ext cx="4489180" cy="3669647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94813E-250B-4422-AE46-5E1AB964A4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0624" y="6217920"/>
            <a:ext cx="2743200" cy="640080"/>
          </a:xfrm>
        </p:spPr>
        <p:txBody>
          <a:bodyPr/>
          <a:lstStyle/>
          <a:p>
            <a:fld id="{C5D28CD7-E9D5-4966-B966-AEF0CEE05410}" type="datetime1">
              <a:rPr lang="en-GB" smtClean="0"/>
              <a:t>17/07/2020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CB5B81-E9CC-45F3-8EF1-35D2C8FF1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#Methods4PhD, 17 July 2020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DA7E97-5A73-4602-9582-6CDACB918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200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5334B-3019-4CA1-B658-779001922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457200"/>
            <a:ext cx="4489180" cy="16002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D3CC12-FD6B-41A3-BF67-D600CC4383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DB2BD5-DC18-460B-BFCC-5B2447D2B0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0624" y="2199340"/>
            <a:ext cx="4489180" cy="3669647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AF6305-9768-4792-866C-91238D4569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0624" y="6217920"/>
            <a:ext cx="2743200" cy="640080"/>
          </a:xfrm>
        </p:spPr>
        <p:txBody>
          <a:bodyPr/>
          <a:lstStyle/>
          <a:p>
            <a:fld id="{4350D263-DECB-4A5E-99CB-B2F79E343754}" type="datetime1">
              <a:rPr lang="en-GB" smtClean="0"/>
              <a:t>17/07/2020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DBF050-0FF1-499F-936E-FAAE50DC3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#Methods4PhD, 17 July 2020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902C2E-1542-46B4-85B1-7A4B3F772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579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586836B-C327-49CB-ADF2-2E730C4A91BF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8310F61-136C-42B3-981B-FDE3DD0A8135}"/>
              </a:ext>
            </a:extLst>
          </p:cNvPr>
          <p:cNvSpPr/>
          <p:nvPr/>
        </p:nvSpPr>
        <p:spPr>
          <a:xfrm>
            <a:off x="1478322" y="709375"/>
            <a:ext cx="10713675" cy="5419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2AF870-601F-4570-A8A9-1003F8939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365125"/>
            <a:ext cx="1054303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CCCECD-B6E7-4C40-8A84-65FD5A3F0A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0624" y="1825625"/>
            <a:ext cx="1054303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3EFA4D-0E39-4E26-B43C-5D1084B3BA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0624" y="6217920"/>
            <a:ext cx="2743200" cy="6400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AF6B2573-D262-49B9-A15E-FB44E9499D92}" type="datetime1">
              <a:rPr lang="en-GB" smtClean="0"/>
              <a:t>17/07/2020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8851EA-2F2C-4012-8B96-51179BDD11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67328" y="6217920"/>
            <a:ext cx="7196328" cy="6400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#Methods4PhD, 17 July 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BB8ACB-7A60-4D76-A149-0C57A30E01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3152" y="0"/>
            <a:ext cx="685800" cy="685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414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37" r:id="rId6"/>
    <p:sldLayoutId id="2147483733" r:id="rId7"/>
    <p:sldLayoutId id="2147483734" r:id="rId8"/>
    <p:sldLayoutId id="2147483735" r:id="rId9"/>
    <p:sldLayoutId id="2147483736" r:id="rId10"/>
    <p:sldLayoutId id="2147483738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ts val="2800"/>
        </a:lnSpc>
        <a:spcBef>
          <a:spcPts val="1000"/>
        </a:spcBef>
        <a:buClr>
          <a:schemeClr val="accent2"/>
        </a:buClr>
        <a:buFont typeface="Wingdings 2" panose="05020102010507070707" pitchFamily="18" charset="2"/>
        <a:buChar char="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ts val="2800"/>
        </a:lnSpc>
        <a:spcBef>
          <a:spcPts val="500"/>
        </a:spcBef>
        <a:buClr>
          <a:schemeClr val="accent2"/>
        </a:buClr>
        <a:buFont typeface="Wingdings 2" panose="05020102010507070707" pitchFamily="18" charset="2"/>
        <a:buChar char="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ts val="2800"/>
        </a:lnSpc>
        <a:spcBef>
          <a:spcPts val="500"/>
        </a:spcBef>
        <a:buClr>
          <a:schemeClr val="accent2"/>
        </a:buClr>
        <a:buFont typeface="Wingdings 2" panose="05020102010507070707" pitchFamily="18" charset="2"/>
        <a:buChar char="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ts val="2800"/>
        </a:lnSpc>
        <a:spcBef>
          <a:spcPts val="500"/>
        </a:spcBef>
        <a:buClr>
          <a:schemeClr val="accent2"/>
        </a:buClr>
        <a:buFont typeface="Wingdings 2" panose="05020102010507070707" pitchFamily="18" charset="2"/>
        <a:buChar char="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ts val="2800"/>
        </a:lnSpc>
        <a:spcBef>
          <a:spcPts val="500"/>
        </a:spcBef>
        <a:buClr>
          <a:schemeClr val="accent2"/>
        </a:buClr>
        <a:buFont typeface="Wingdings 2" panose="05020102010507070707" pitchFamily="18" charset="2"/>
        <a:buChar char="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7E426A22-3332-4975-80E3-BF6D17620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C00FDCC-BD05-418C-8C39-88C9B4EF03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39F3568-A1D2-4D1C-8470-1E492D4A67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986281-13D2-4861-8338-59884E2BA64A}" type="datetimeFigureOut">
              <a:rPr lang="de-DE" smtClean="0"/>
              <a:t>17.07.2020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552D064-CFC1-4A22-9519-02D2146D4D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80F18FA-70D5-455D-9724-5E404A0915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15D97E-6C37-45F6-875B-AFE0C6FC1C6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7208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s3.amazonaws.com/academia.edu.documents/41344396/The_rhizome-_A_problematic_metaphor_for_teaching_and_learning_in_a_MOOC.pdf?AWSAccessKeyId=AKIAIWOWYYGZ2Y53UL3A&amp;Expires=1518101740&amp;Signature=UP50l1EweNZXAcsAn/LF7%2Bm8V4I%3D&amp;response-content-disposition=inline;%20filename%3DThe_rhizome_A_problematic_metaphor_for_t.pdf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phdmethodstraining.education/forum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Martina.Emke@open.ac.uk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oro.open.ac.uk/60076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discovery.ucl.ac.uk/10021237/" TargetMode="External"/><Relationship Id="rId2" Type="http://schemas.openxmlformats.org/officeDocument/2006/relationships/hyperlink" Target="https://doi.org/10.2307/40264518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journal.jctonline.org/index.php/jct/article/viewFile/501/snaza%20etal.pdf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nteiRO-XfU" TargetMode="External"/><Relationship Id="rId2" Type="http://schemas.openxmlformats.org/officeDocument/2006/relationships/hyperlink" Target="https://www.youtube.com/watch?v=qsYynaQUmzw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GS35vUMhww4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merriam-webster.com/dictionary/ontology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prezi.com/vvy5iruyu3ss/methodology-as-research-assemblages-jan-2018/?utm_campaign=share&amp;utm_medium=copy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5666830-9A19-4E01-8505-D6C7F9AC5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FCA667-D453-4FCF-A741-0E0D57D100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1337" b="-1"/>
          <a:stretch/>
        </p:blipFill>
        <p:spPr>
          <a:xfrm>
            <a:off x="4110127" y="10"/>
            <a:ext cx="8081873" cy="6857990"/>
          </a:xfrm>
          <a:custGeom>
            <a:avLst/>
            <a:gdLst/>
            <a:ahLst/>
            <a:cxnLst/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</p:spPr>
      </p:pic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AE9FC877-7FB6-4D22-9988-35420644E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E41809D1-F12E-46BB-B804-5F209D325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D8BA8DB-B813-4888-9E8E-82315AD25D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152742" cy="3204134"/>
          </a:xfrm>
        </p:spPr>
        <p:txBody>
          <a:bodyPr anchor="b">
            <a:normAutofit/>
          </a:bodyPr>
          <a:lstStyle/>
          <a:p>
            <a:pPr algn="l"/>
            <a:r>
              <a:rPr lang="en-US" sz="4400" dirty="0"/>
              <a:t>Ontology: From Socio-culturalism to Post-Humanism</a:t>
            </a:r>
            <a:endParaRPr lang="de-DE" sz="4400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FBFA6D5-2E33-4625-8E62-D7A932CA1E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1" y="4872922"/>
            <a:ext cx="3933306" cy="1208141"/>
          </a:xfrm>
        </p:spPr>
        <p:txBody>
          <a:bodyPr>
            <a:normAutofit/>
          </a:bodyPr>
          <a:lstStyle/>
          <a:p>
            <a:pPr algn="l"/>
            <a:endParaRPr lang="de-DE" sz="2000" dirty="0"/>
          </a:p>
          <a:p>
            <a:pPr algn="l"/>
            <a:r>
              <a:rPr lang="de-DE" sz="2000" dirty="0" err="1"/>
              <a:t>Dr</a:t>
            </a:r>
            <a:r>
              <a:rPr lang="de-DE" sz="2000" dirty="0"/>
              <a:t> Martina Emke</a:t>
            </a:r>
          </a:p>
          <a:p>
            <a:pPr algn="l"/>
            <a:r>
              <a:rPr lang="de-DE" sz="2000" dirty="0"/>
              <a:t>The Open University, UK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36522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5C409B-91CF-45BA-9611-BDAD30A08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800" dirty="0">
                <a:latin typeface="Calibri" panose="020F0502020204030204" pitchFamily="34" charset="0"/>
                <a:cs typeface="Calibri" panose="020F0502020204030204" pitchFamily="34" charset="0"/>
              </a:rPr>
              <a:t>Post-</a:t>
            </a:r>
            <a:r>
              <a:rPr lang="de-DE" sz="4800" dirty="0" err="1">
                <a:latin typeface="Calibri" panose="020F0502020204030204" pitchFamily="34" charset="0"/>
                <a:cs typeface="Calibri" panose="020F0502020204030204" pitchFamily="34" charset="0"/>
              </a:rPr>
              <a:t>structuralism</a:t>
            </a:r>
            <a:r>
              <a:rPr lang="de-DE" sz="4800" dirty="0">
                <a:latin typeface="Calibri" panose="020F0502020204030204" pitchFamily="34" charset="0"/>
                <a:cs typeface="Calibri" panose="020F0502020204030204" pitchFamily="34" charset="0"/>
              </a:rPr>
              <a:t>, post-</a:t>
            </a:r>
            <a:r>
              <a:rPr lang="de-DE" sz="4800" dirty="0" err="1">
                <a:latin typeface="Calibri" panose="020F0502020204030204" pitchFamily="34" charset="0"/>
                <a:cs typeface="Calibri" panose="020F0502020204030204" pitchFamily="34" charset="0"/>
              </a:rPr>
              <a:t>humanism</a:t>
            </a:r>
            <a:endParaRPr lang="de-DE" sz="4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95F308E-D94D-4DD8-886C-8A6E414F2F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here structuralism seeks to establish rules and patterns to understand the core of a (social) phenomenon, </a:t>
            </a:r>
            <a:r>
              <a:rPr lang="en-GB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post-structuralism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traces the effects of the boundaries of a social phenomenon on this phenomenon: “The truth of a population is where it is changing. The truth of a nation is at its borders. The truth of a mind is in its limit cases.” (Williams, 2014, p. 2). </a:t>
            </a:r>
          </a:p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Main proponents: 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Foucault, Derrida, Lyotard, Deleuze.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Post-</a:t>
            </a:r>
            <a:r>
              <a:rPr lang="de-DE" b="1" dirty="0" err="1">
                <a:latin typeface="Calibri" panose="020F0502020204030204" pitchFamily="34" charset="0"/>
                <a:cs typeface="Calibri" panose="020F0502020204030204" pitchFamily="34" charset="0"/>
              </a:rPr>
              <a:t>humanism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pluralistic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movement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which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critically questions the function(s) of categories like ‘human’, ‘animal’ or ‘machine’ in the production of human practices and subjectivities (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Snaza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et al., 2014)</a:t>
            </a:r>
          </a:p>
          <a:p>
            <a:pPr lvl="1"/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Issues: human dominance (over nature), binary thinking (categories) and interpreting lived experience (representation).</a:t>
            </a:r>
          </a:p>
          <a:p>
            <a:pPr marL="457200" lvl="1" indent="0">
              <a:buNone/>
            </a:pP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ADFFBAE-B55A-4ACB-9D81-A7E84FCCC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#Methods4PhD, 17 July 2020</a:t>
            </a:r>
            <a:endParaRPr lang="en-US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2849B8A-6C56-4981-B88C-749B97DA0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7557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10">
            <a:extLst>
              <a:ext uri="{FF2B5EF4-FFF2-40B4-BE49-F238E27FC236}">
                <a16:creationId xmlns:a16="http://schemas.microsoft.com/office/drawing/2014/main" id="{6186370A-7D90-48F7-B93A-F5621720A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24" name="Rectangle 12">
            <a:extLst>
              <a:ext uri="{FF2B5EF4-FFF2-40B4-BE49-F238E27FC236}">
                <a16:creationId xmlns:a16="http://schemas.microsoft.com/office/drawing/2014/main" id="{1A9038BE-6A17-40FF-81FE-AB75B7190E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25" name="Rectangle 14">
            <a:extLst>
              <a:ext uri="{FF2B5EF4-FFF2-40B4-BE49-F238E27FC236}">
                <a16:creationId xmlns:a16="http://schemas.microsoft.com/office/drawing/2014/main" id="{0B746F1B-EB94-41AF-9BAF-6306744217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6276" y="685800"/>
            <a:ext cx="107442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EEACE82-BE27-4FF2-9E4E-B3DC31095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900" y="293614"/>
            <a:ext cx="5370576" cy="1889751"/>
          </a:xfrm>
        </p:spPr>
        <p:txBody>
          <a:bodyPr anchor="b">
            <a:normAutofit/>
          </a:bodyPr>
          <a:lstStyle/>
          <a:p>
            <a:r>
              <a:rPr lang="de-DE" sz="4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Deleuzo-Guattarian</a:t>
            </a:r>
            <a:r>
              <a:rPr lang="de-DE" sz="4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4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concepts</a:t>
            </a:r>
            <a:endParaRPr lang="de-DE" sz="4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B11BB25-24CB-4C86-ABB0-BA0825F6F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4676" y="-14198"/>
            <a:ext cx="685800" cy="6858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A4F6043-7A67-491B-98BC-F933DED7226D}" type="slidenum">
              <a:rPr lang="en-US" smtClean="0"/>
              <a:pPr>
                <a:spcAft>
                  <a:spcPts val="600"/>
                </a:spcAft>
              </a:pPr>
              <a:t>11</a:t>
            </a:fld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10CB847-DCCE-42B0-9DD7-4F36216ECC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899" y="2284551"/>
            <a:ext cx="6910962" cy="2983732"/>
          </a:xfrm>
        </p:spPr>
        <p:txBody>
          <a:bodyPr anchor="t">
            <a:normAutofit fontScale="92500"/>
          </a:bodyPr>
          <a:lstStyle/>
          <a:p>
            <a:endParaRPr lang="en-GB" sz="2000" b="1" i="1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r>
              <a:rPr lang="en-GB" sz="2600" b="1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Rhizome</a:t>
            </a:r>
            <a:r>
              <a:rPr lang="en-GB" sz="26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GB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image of roots, multiplicity</a:t>
            </a:r>
            <a:endParaRPr lang="en-GB" sz="2600" i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600" b="1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Assemblage</a:t>
            </a:r>
            <a:r>
              <a:rPr lang="en-GB" sz="26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GB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human and non-human comings-together that are capable of producing </a:t>
            </a:r>
            <a:r>
              <a:rPr lang="en-GB" sz="26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becoming</a:t>
            </a:r>
            <a:r>
              <a:rPr lang="en-GB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GB" sz="2600" i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600" b="1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Becoming (plural): </a:t>
            </a:r>
            <a:r>
              <a:rPr lang="en-GB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pertain to human and non-humans; fluid, unpredictable, constantly changing states</a:t>
            </a:r>
          </a:p>
          <a:p>
            <a:endParaRPr lang="de-DE" sz="1800" dirty="0">
              <a:solidFill>
                <a:schemeClr val="tx1"/>
              </a:solidFill>
            </a:endParaRPr>
          </a:p>
        </p:txBody>
      </p:sp>
      <p:sp>
        <p:nvSpPr>
          <p:cNvPr id="26" name="Rectangle 16">
            <a:extLst>
              <a:ext uri="{FF2B5EF4-FFF2-40B4-BE49-F238E27FC236}">
                <a16:creationId xmlns:a16="http://schemas.microsoft.com/office/drawing/2014/main" id="{78A9FFA7-7CCE-49B7-9CC8-FEBD88552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1501626" y="680190"/>
            <a:ext cx="685800" cy="5503230"/>
          </a:xfrm>
          <a:prstGeom prst="rect">
            <a:avLst/>
          </a:prstGeom>
          <a:solidFill>
            <a:srgbClr val="F3C8A4">
              <a:alpha val="25000"/>
            </a:srgb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AAB8019-C577-46B8-8205-52001AE584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9420" y="671602"/>
            <a:ext cx="4019531" cy="5506208"/>
          </a:xfrm>
          <a:prstGeom prst="rect">
            <a:avLst/>
          </a:prstGeo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7C15217-47A0-45BC-864F-562853112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62376" y="6217920"/>
            <a:ext cx="7195367" cy="64008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#Methods4PhD, 17 July 2020</a:t>
            </a:r>
          </a:p>
        </p:txBody>
      </p:sp>
      <p:cxnSp>
        <p:nvCxnSpPr>
          <p:cNvPr id="27" name="Straight Connector 18">
            <a:extLst>
              <a:ext uri="{FF2B5EF4-FFF2-40B4-BE49-F238E27FC236}">
                <a16:creationId xmlns:a16="http://schemas.microsoft.com/office/drawing/2014/main" id="{A0F0A2E1-1F18-4CF7-A33C-17302F1ADE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496184" y="5610"/>
            <a:ext cx="0" cy="6858000"/>
          </a:xfrm>
          <a:prstGeom prst="line">
            <a:avLst/>
          </a:prstGeom>
          <a:ln w="9525" cap="rnd">
            <a:solidFill>
              <a:srgbClr val="F3C8A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0">
            <a:extLst>
              <a:ext uri="{FF2B5EF4-FFF2-40B4-BE49-F238E27FC236}">
                <a16:creationId xmlns:a16="http://schemas.microsoft.com/office/drawing/2014/main" id="{D100C619-2991-4D0C-8B1F-2CCE3A2823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" y="6172200"/>
            <a:ext cx="12192000" cy="0"/>
          </a:xfrm>
          <a:prstGeom prst="line">
            <a:avLst/>
          </a:prstGeom>
          <a:ln w="9525" cap="rnd">
            <a:solidFill>
              <a:srgbClr val="F3C8A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>
            <a:extLst>
              <a:ext uri="{FF2B5EF4-FFF2-40B4-BE49-F238E27FC236}">
                <a16:creationId xmlns:a16="http://schemas.microsoft.com/office/drawing/2014/main" id="{396E7648-C3E6-4CA4-84B0-0F812B17FAD7}"/>
              </a:ext>
            </a:extLst>
          </p:cNvPr>
          <p:cNvSpPr txBox="1"/>
          <p:nvPr/>
        </p:nvSpPr>
        <p:spPr>
          <a:xfrm>
            <a:off x="3753886" y="5763237"/>
            <a:ext cx="40227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Calibri" panose="020F0502020204030204" pitchFamily="34" charset="0"/>
                <a:cs typeface="Calibri" panose="020F0502020204030204" pitchFamily="34" charset="0"/>
              </a:rPr>
              <a:t>Source</a:t>
            </a:r>
            <a:r>
              <a:rPr lang="en-GB" sz="1400" b="1" dirty="0">
                <a:cs typeface="Arial" panose="020B0604020202020204" pitchFamily="34" charset="0"/>
              </a:rPr>
              <a:t> (picture)</a:t>
            </a:r>
            <a:r>
              <a:rPr lang="en-GB" sz="1400" dirty="0">
                <a:cs typeface="Arial" panose="020B0604020202020204" pitchFamily="34" charset="0"/>
              </a:rPr>
              <a:t>: </a:t>
            </a:r>
            <a:r>
              <a:rPr lang="en-GB" sz="1400" dirty="0" err="1">
                <a:cs typeface="Arial" panose="020B0604020202020204" pitchFamily="34" charset="0"/>
                <a:hlinkClick r:id="rId3"/>
              </a:rPr>
              <a:t>Mackness</a:t>
            </a:r>
            <a:r>
              <a:rPr lang="en-GB" sz="1400" dirty="0">
                <a:cs typeface="Arial" panose="020B0604020202020204" pitchFamily="34" charset="0"/>
                <a:hlinkClick r:id="rId3"/>
              </a:rPr>
              <a:t>, Bell, </a:t>
            </a:r>
            <a:r>
              <a:rPr lang="en-GB" sz="1400" dirty="0" err="1">
                <a:cs typeface="Arial" panose="020B0604020202020204" pitchFamily="34" charset="0"/>
                <a:hlinkClick r:id="rId3"/>
              </a:rPr>
              <a:t>Funes</a:t>
            </a:r>
            <a:r>
              <a:rPr lang="en-GB" sz="1400" dirty="0">
                <a:cs typeface="Arial" panose="020B0604020202020204" pitchFamily="34" charset="0"/>
                <a:hlinkClick r:id="rId3"/>
              </a:rPr>
              <a:t> (2016), </a:t>
            </a:r>
            <a:r>
              <a:rPr lang="en-GB" sz="1400" dirty="0">
                <a:cs typeface="Arial" panose="020B0604020202020204" pitchFamily="34" charset="0"/>
              </a:rPr>
              <a:t>CC-BY</a:t>
            </a:r>
          </a:p>
        </p:txBody>
      </p:sp>
    </p:spTree>
    <p:extLst>
      <p:ext uri="{BB962C8B-B14F-4D97-AF65-F5344CB8AC3E}">
        <p14:creationId xmlns:p14="http://schemas.microsoft.com/office/powerpoint/2010/main" val="4223154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800" dirty="0">
                <a:latin typeface="Calibri" panose="020F0502020204030204" pitchFamily="34" charset="0"/>
                <a:cs typeface="Calibri" panose="020F0502020204030204" pitchFamily="34" charset="0"/>
              </a:rPr>
              <a:t>Tweet and hashtag assemblages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#Methods4PhD, 17 July 2020</a:t>
            </a:r>
            <a:endParaRPr lang="en-GB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E9E54-8362-4610-99BC-3B7E8F797714}" type="slidenum">
              <a:rPr lang="en-GB" smtClean="0"/>
              <a:t>12</a:t>
            </a:fld>
            <a:endParaRPr lang="en-GB"/>
          </a:p>
        </p:txBody>
      </p:sp>
      <p:pic>
        <p:nvPicPr>
          <p:cNvPr id="8" name="Inhaltsplatzhalt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706" y="1690688"/>
            <a:ext cx="10362978" cy="4568444"/>
          </a:xfrm>
        </p:spPr>
      </p:pic>
    </p:spTree>
    <p:extLst>
      <p:ext uri="{BB962C8B-B14F-4D97-AF65-F5344CB8AC3E}">
        <p14:creationId xmlns:p14="http://schemas.microsoft.com/office/powerpoint/2010/main" val="38963569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0625" y="234435"/>
            <a:ext cx="10929680" cy="992836"/>
          </a:xfrm>
        </p:spPr>
        <p:txBody>
          <a:bodyPr>
            <a:normAutofit/>
          </a:bodyPr>
          <a:lstStyle/>
          <a:p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Relational cross-reading of data and Situational Maps (analysis)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endParaRPr lang="en-GB" dirty="0"/>
          </a:p>
          <a:p>
            <a:pPr lvl="1"/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#Methods4PhD, 17 July 2020</a:t>
            </a:r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46FC4-BCA6-4A48-98BE-DB280948B9C1}" type="slidenum">
              <a:rPr lang="en-GB" smtClean="0"/>
              <a:t>13</a:t>
            </a:fld>
            <a:endParaRPr lang="en-GB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1A8E87A9-4F28-4689-A47E-CE8930ABC4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32" y="1372523"/>
            <a:ext cx="5260908" cy="4112953"/>
          </a:xfrm>
          <a:prstGeom prst="rect">
            <a:avLst/>
          </a:prstGeom>
        </p:spPr>
      </p:pic>
      <p:sp>
        <p:nvSpPr>
          <p:cNvPr id="21" name="Textfeld 20">
            <a:extLst>
              <a:ext uri="{FF2B5EF4-FFF2-40B4-BE49-F238E27FC236}">
                <a16:creationId xmlns:a16="http://schemas.microsoft.com/office/drawing/2014/main" id="{7C2AB123-5305-40F5-81D5-17A56D3CF702}"/>
              </a:ext>
            </a:extLst>
          </p:cNvPr>
          <p:cNvSpPr txBox="1"/>
          <p:nvPr/>
        </p:nvSpPr>
        <p:spPr>
          <a:xfrm>
            <a:off x="6912528" y="5092116"/>
            <a:ext cx="43622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ym typeface="Wingdings" panose="05000000000000000000" pitchFamily="2" charset="2"/>
              </a:rPr>
              <a:t> </a:t>
            </a:r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Making </a:t>
            </a:r>
            <a:r>
              <a:rPr lang="de-DE" b="1" dirty="0" err="1">
                <a:latin typeface="Calibri" panose="020F0502020204030204" pitchFamily="34" charset="0"/>
                <a:cs typeface="Calibri" panose="020F0502020204030204" pitchFamily="34" charset="0"/>
              </a:rPr>
              <a:t>socio-constructivist</a:t>
            </a:r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b="1" dirty="0" err="1">
                <a:latin typeface="Calibri" panose="020F0502020204030204" pitchFamily="34" charset="0"/>
                <a:cs typeface="Calibri" panose="020F0502020204030204" pitchFamily="34" charset="0"/>
              </a:rPr>
              <a:t>methods</a:t>
            </a:r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b="1" dirty="0" err="1">
                <a:latin typeface="Calibri" panose="020F0502020204030204" pitchFamily="34" charset="0"/>
                <a:cs typeface="Calibri" panose="020F0502020204030204" pitchFamily="34" charset="0"/>
              </a:rPr>
              <a:t>work</a:t>
            </a:r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 in a post-</a:t>
            </a:r>
            <a:r>
              <a:rPr lang="de-DE" b="1" dirty="0" err="1">
                <a:latin typeface="Calibri" panose="020F0502020204030204" pitchFamily="34" charset="0"/>
                <a:cs typeface="Calibri" panose="020F0502020204030204" pitchFamily="34" charset="0"/>
              </a:rPr>
              <a:t>structuralist</a:t>
            </a:r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, post-human </a:t>
            </a:r>
            <a:r>
              <a:rPr lang="de-DE" b="1" dirty="0" err="1">
                <a:latin typeface="Calibri" panose="020F0502020204030204" pitchFamily="34" charset="0"/>
                <a:cs typeface="Calibri" panose="020F0502020204030204" pitchFamily="34" charset="0"/>
              </a:rPr>
              <a:t>research</a:t>
            </a:r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b="1" dirty="0" err="1">
                <a:latin typeface="Calibri" panose="020F0502020204030204" pitchFamily="34" charset="0"/>
                <a:cs typeface="Calibri" panose="020F0502020204030204" pitchFamily="34" charset="0"/>
              </a:rPr>
              <a:t>framework</a:t>
            </a:r>
            <a:endParaRPr lang="de-DE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457855B2-01F0-4DD9-A6CB-C5953A5B28F7}"/>
              </a:ext>
            </a:extLst>
          </p:cNvPr>
          <p:cNvSpPr txBox="1"/>
          <p:nvPr/>
        </p:nvSpPr>
        <p:spPr>
          <a:xfrm>
            <a:off x="6381065" y="1152229"/>
            <a:ext cx="5192785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Relational cross-reading of data </a:t>
            </a:r>
            <a:r>
              <a:rPr lang="en-GB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(Emke, 2019):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functions like a map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GB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ontinuous reading of research data always </a:t>
            </a:r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relation </a:t>
            </a:r>
            <a:r>
              <a:rPr lang="en-GB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data from all other sources and in changing order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helps uncover ‘salient information’ about </a:t>
            </a:r>
            <a:r>
              <a:rPr lang="en-GB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rhizomatic movements of tweet and hashtag assemblages and about connections with other assemblages on and beyond Twitter</a:t>
            </a: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helps gain multiple perspectives of data without falling back into representation</a:t>
            </a:r>
            <a:endParaRPr lang="de-DE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dirty="0"/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0B85BFD3-958C-41D4-9C59-8F82E6432C3E}"/>
              </a:ext>
            </a:extLst>
          </p:cNvPr>
          <p:cNvSpPr txBox="1"/>
          <p:nvPr/>
        </p:nvSpPr>
        <p:spPr>
          <a:xfrm>
            <a:off x="6501468" y="3988537"/>
            <a:ext cx="44621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Combined</a:t>
            </a: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workings</a:t>
            </a: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 relational </a:t>
            </a:r>
            <a:r>
              <a:rPr lang="de-DE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cross-reading</a:t>
            </a: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de-DE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1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creation</a:t>
            </a:r>
            <a:r>
              <a:rPr lang="de-DE" sz="1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de-DE" sz="1600" b="1" dirty="0">
                <a:latin typeface="Calibri" panose="020F0502020204030204" pitchFamily="34" charset="0"/>
                <a:cs typeface="Calibri" panose="020F0502020204030204" pitchFamily="34" charset="0"/>
              </a:rPr>
              <a:t> Situational Maps </a:t>
            </a: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(Clarke, 2005)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D3C9F235-02DE-499C-BC24-8440212E0193}"/>
              </a:ext>
            </a:extLst>
          </p:cNvPr>
          <p:cNvSpPr txBox="1"/>
          <p:nvPr/>
        </p:nvSpPr>
        <p:spPr>
          <a:xfrm>
            <a:off x="587229" y="5671498"/>
            <a:ext cx="47817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Example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 a Situational </a:t>
            </a:r>
            <a:r>
              <a:rPr lang="de-D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Map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 (Emke, 2019)</a:t>
            </a:r>
          </a:p>
        </p:txBody>
      </p:sp>
    </p:spTree>
    <p:extLst>
      <p:ext uri="{BB962C8B-B14F-4D97-AF65-F5344CB8AC3E}">
        <p14:creationId xmlns:p14="http://schemas.microsoft.com/office/powerpoint/2010/main" val="41411023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6F2439-B8B1-4CDE-B0AF-3A791BA5D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900" dirty="0">
                <a:latin typeface="Calibri" panose="020F0502020204030204" pitchFamily="34" charset="0"/>
                <a:cs typeface="Calibri" panose="020F0502020204030204" pitchFamily="34" charset="0"/>
              </a:rPr>
              <a:t>How does freelance language teachers’ Twitter-based PD work?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35A1A74-C61A-48D8-B6C5-8156CCEDD8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626" y="2231472"/>
            <a:ext cx="6334738" cy="3322040"/>
          </a:xfrm>
        </p:spPr>
        <p:txBody>
          <a:bodyPr/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Language teachers and language teaching co-determine the rhizomatic movement of tweet and hashtag </a:t>
            </a:r>
            <a:r>
              <a:rPr lang="en-GB" sz="2400" i="1" dirty="0">
                <a:latin typeface="Calibri" panose="020F0502020204030204" pitchFamily="34" charset="0"/>
                <a:cs typeface="Calibri" panose="020F0502020204030204" pitchFamily="34" charset="0"/>
              </a:rPr>
              <a:t>assemblages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 and are co-constructed through the workings within such </a:t>
            </a:r>
            <a:r>
              <a:rPr lang="en-GB" sz="2400" i="1" dirty="0">
                <a:latin typeface="Calibri" panose="020F0502020204030204" pitchFamily="34" charset="0"/>
                <a:cs typeface="Calibri" panose="020F0502020204030204" pitchFamily="34" charset="0"/>
              </a:rPr>
              <a:t>assemblages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 and Twitter’s algorithms.  </a:t>
            </a:r>
          </a:p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New, hybrid subjectivities are made available to language teachers, e.g. teacher-entrepreneur.</a:t>
            </a:r>
          </a:p>
          <a:p>
            <a:pPr marL="0" indent="0">
              <a:buNone/>
            </a:pPr>
            <a:endParaRPr lang="en-GB" sz="2400" dirty="0"/>
          </a:p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01F7F1B-1E08-4E4C-832C-DECCB88F0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#Methods4PhD, 17 July 2020</a:t>
            </a:r>
            <a:endParaRPr lang="en-US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90FB432-D1CF-4DEC-BC98-6817D53D3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2466B01-55F1-4410-B152-E0F00304A1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9553" y="2355096"/>
            <a:ext cx="5016499" cy="2857936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8F719184-138E-4981-80B2-AF043A461CB3}"/>
              </a:ext>
            </a:extLst>
          </p:cNvPr>
          <p:cNvSpPr txBox="1"/>
          <p:nvPr/>
        </p:nvSpPr>
        <p:spPr>
          <a:xfrm>
            <a:off x="503853" y="5553512"/>
            <a:ext cx="40178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Source: Emke, 2019</a:t>
            </a:r>
          </a:p>
        </p:txBody>
      </p:sp>
    </p:spTree>
    <p:extLst>
      <p:ext uri="{BB962C8B-B14F-4D97-AF65-F5344CB8AC3E}">
        <p14:creationId xmlns:p14="http://schemas.microsoft.com/office/powerpoint/2010/main" val="16394544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337342-0A2F-41EB-9624-633ED28FF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800" dirty="0">
                <a:latin typeface="Calibri" panose="020F0502020204030204" pitchFamily="34" charset="0"/>
                <a:cs typeface="Calibri" panose="020F0502020204030204" pitchFamily="34" charset="0"/>
              </a:rPr>
              <a:t>Working </a:t>
            </a:r>
            <a:r>
              <a:rPr lang="de-DE" sz="4800" dirty="0" err="1"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de-DE" sz="4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4800" dirty="0" err="1">
                <a:latin typeface="Calibri" panose="020F0502020204030204" pitchFamily="34" charset="0"/>
                <a:cs typeface="Calibri" panose="020F0502020204030204" pitchFamily="34" charset="0"/>
              </a:rPr>
              <a:t>ontology</a:t>
            </a:r>
            <a:endParaRPr lang="de-DE" sz="4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8D45116-DD7B-4D35-9828-3517FCBD3A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 research process as “ongoing intermingling of data, methodology and analysis, enmeshed with theorizing the literature and practising the theory” (Sellers, 2015; p. 6). 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Engaging with 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Deleuzo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-Guattarian concepts of</a:t>
            </a:r>
            <a:r>
              <a:rPr lang="en-GB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rhizome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assemblage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GB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becoming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 one’s research entails far more than the question of how such concepts could be ‘applied’.  </a:t>
            </a:r>
          </a:p>
          <a:p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Primarily, engaging means </a:t>
            </a:r>
          </a:p>
          <a:p>
            <a:pPr lvl="1"/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re-thinking the research framework, and with it re-thinking method(s), and</a:t>
            </a:r>
          </a:p>
          <a:p>
            <a:pPr lvl="1"/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creating concepts that seek to produce new thinking-doing in your research.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BE4D22F-EAC1-4E99-A6EF-EF8C9EB78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#Methods4PhD, 17 July 2020</a:t>
            </a:r>
            <a:endParaRPr lang="en-US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622C44A-2CBA-4795-83A0-D3E532903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9504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9D62F4B-698C-4A3E-B150-8D32AEC262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033D699-F972-442A-9111-79DD65A428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8CB0E37-DA39-43FD-AA53-B5F23D898D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523" y="-5610"/>
            <a:ext cx="692763" cy="699899"/>
          </a:xfrm>
          <a:prstGeom prst="rect">
            <a:avLst/>
          </a:prstGeom>
          <a:solidFill>
            <a:srgbClr val="F0E360">
              <a:alpha val="25000"/>
            </a:srgb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6C4A765-D564-4CAD-8AAD-184C71DAE2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6276" y="685800"/>
            <a:ext cx="107442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9648FB5-E6C1-4683-81D7-ABA060E5E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3812" y="540167"/>
            <a:ext cx="4816589" cy="2135867"/>
          </a:xfrm>
        </p:spPr>
        <p:txBody>
          <a:bodyPr anchor="b">
            <a:normAutofit/>
          </a:bodyPr>
          <a:lstStyle/>
          <a:p>
            <a:r>
              <a:rPr lang="de-DE" sz="4800">
                <a:solidFill>
                  <a:schemeClr val="tx1"/>
                </a:solidFill>
              </a:rPr>
              <a:t>So…let‘s talk about YOUR worldview(s)…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797DD0C-0EF3-4153-AD7F-0BC872BAC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4676" y="-14198"/>
            <a:ext cx="685800" cy="6858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A4F6043-7A67-491B-98BC-F933DED7226D}" type="slidenum">
              <a:rPr lang="en-US" smtClean="0"/>
              <a:pPr>
                <a:spcAft>
                  <a:spcPts val="600"/>
                </a:spcAft>
              </a:pPr>
              <a:t>16</a:t>
            </a:fld>
            <a:endParaRPr lang="en-US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0884A07F-45E0-4DF9-8F67-6CF5C1B0BA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815" y="699900"/>
            <a:ext cx="5031557" cy="3673036"/>
          </a:xfrm>
          <a:prstGeom prst="rect">
            <a:avLst/>
          </a:prstGeom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E2E6F85-44BB-40A6-9460-5CE429F658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3812" y="2880452"/>
            <a:ext cx="4816589" cy="3095445"/>
          </a:xfrm>
        </p:spPr>
        <p:txBody>
          <a:bodyPr anchor="t">
            <a:normAutofit/>
          </a:bodyPr>
          <a:lstStyle/>
          <a:p>
            <a:r>
              <a:rPr lang="de-DE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Please</a:t>
            </a:r>
            <a:r>
              <a:rPr lang="de-D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</a:t>
            </a:r>
            <a:r>
              <a:rPr lang="de-D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menti.com </a:t>
            </a:r>
            <a:r>
              <a:rPr lang="de-D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de-DE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enter</a:t>
            </a:r>
            <a:r>
              <a:rPr lang="de-D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code </a:t>
            </a:r>
            <a:r>
              <a:rPr lang="de-DE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de-D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will </a:t>
            </a:r>
            <a:r>
              <a:rPr lang="de-DE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see</a:t>
            </a:r>
            <a:r>
              <a:rPr lang="de-D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de-DE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CHAT.</a:t>
            </a:r>
            <a:endParaRPr lang="de-DE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Then</a:t>
            </a:r>
            <a:r>
              <a:rPr lang="de-D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answer</a:t>
            </a:r>
            <a:r>
              <a:rPr lang="de-D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question</a:t>
            </a:r>
            <a:r>
              <a:rPr lang="de-D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concerning</a:t>
            </a:r>
            <a:r>
              <a:rPr lang="de-D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your</a:t>
            </a:r>
            <a:r>
              <a:rPr lang="de-D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current</a:t>
            </a:r>
            <a:r>
              <a:rPr lang="de-D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worldview</a:t>
            </a:r>
            <a:r>
              <a:rPr lang="de-D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de-D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After </a:t>
            </a:r>
            <a:r>
              <a:rPr lang="de-DE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de-D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please</a:t>
            </a:r>
            <a:r>
              <a:rPr lang="de-D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</a:t>
            </a:r>
            <a:r>
              <a:rPr lang="de-D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next</a:t>
            </a:r>
            <a:r>
              <a:rPr lang="de-D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question</a:t>
            </a:r>
            <a:r>
              <a:rPr lang="de-D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de-DE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Now</a:t>
            </a:r>
            <a:r>
              <a:rPr lang="de-D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DE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let‘s</a:t>
            </a:r>
            <a:r>
              <a:rPr lang="de-D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see</a:t>
            </a:r>
            <a:r>
              <a:rPr lang="de-D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….</a:t>
            </a:r>
          </a:p>
          <a:p>
            <a:endParaRPr lang="de-DE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C96DBD0-4178-4F72-9CDA-80941D138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62376" y="6217920"/>
            <a:ext cx="7195367" cy="64008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#Methods4PhD, 17 July 2020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A28B1DC-0672-4B37-99C8-1A33D3D31E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496184" y="5610"/>
            <a:ext cx="0" cy="6858000"/>
          </a:xfrm>
          <a:prstGeom prst="line">
            <a:avLst/>
          </a:prstGeom>
          <a:ln w="9525" cap="rnd">
            <a:solidFill>
              <a:srgbClr val="F0E3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FDB89D3-7786-4CAE-BB16-92D36C8251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" y="6172200"/>
            <a:ext cx="12192000" cy="0"/>
          </a:xfrm>
          <a:prstGeom prst="line">
            <a:avLst/>
          </a:prstGeom>
          <a:ln w="9525" cap="rnd">
            <a:solidFill>
              <a:srgbClr val="F0E3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39481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11">
            <a:extLst>
              <a:ext uri="{FF2B5EF4-FFF2-40B4-BE49-F238E27FC236}">
                <a16:creationId xmlns:a16="http://schemas.microsoft.com/office/drawing/2014/main" id="{C9D62F4B-698C-4A3E-B150-8D32AEC262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25" name="Rectangle 13">
            <a:extLst>
              <a:ext uri="{FF2B5EF4-FFF2-40B4-BE49-F238E27FC236}">
                <a16:creationId xmlns:a16="http://schemas.microsoft.com/office/drawing/2014/main" id="{3033D699-F972-442A-9111-79DD65A428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26" name="Rectangle 15">
            <a:extLst>
              <a:ext uri="{FF2B5EF4-FFF2-40B4-BE49-F238E27FC236}">
                <a16:creationId xmlns:a16="http://schemas.microsoft.com/office/drawing/2014/main" id="{48CB0E37-DA39-43FD-AA53-B5F23D898D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523" y="-5610"/>
            <a:ext cx="692763" cy="699899"/>
          </a:xfrm>
          <a:prstGeom prst="rect">
            <a:avLst/>
          </a:prstGeom>
          <a:solidFill>
            <a:srgbClr val="307FD9">
              <a:alpha val="25000"/>
            </a:srgb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7" name="Rectangle 17">
            <a:extLst>
              <a:ext uri="{FF2B5EF4-FFF2-40B4-BE49-F238E27FC236}">
                <a16:creationId xmlns:a16="http://schemas.microsoft.com/office/drawing/2014/main" id="{46C4A765-D564-4CAD-8AAD-184C71DAE2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6276" y="685800"/>
            <a:ext cx="107442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43812" y="640081"/>
            <a:ext cx="4816589" cy="2035953"/>
          </a:xfrm>
        </p:spPr>
        <p:txBody>
          <a:bodyPr anchor="b">
            <a:normAutofit/>
          </a:bodyPr>
          <a:lstStyle/>
          <a:p>
            <a:r>
              <a:rPr lang="en-GB" sz="4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Thank you for your attention!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262BFEF-7368-4A93-A71C-7FBA28E26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4676" y="-14198"/>
            <a:ext cx="685800" cy="6858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A4F6043-7A67-491B-98BC-F933DED7226D}" type="slidenum">
              <a:rPr lang="en-US" smtClean="0"/>
              <a:pPr>
                <a:spcAft>
                  <a:spcPts val="600"/>
                </a:spcAft>
              </a:pPr>
              <a:t>17</a:t>
            </a:fld>
            <a:endParaRPr lang="en-US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30C8ED7-CF3E-4683-8AC5-5C809C88B3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815" y="699900"/>
            <a:ext cx="5031557" cy="3119565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43812" y="2880452"/>
            <a:ext cx="4816589" cy="3095445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en-GB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…. And please post your questions or comments in the </a:t>
            </a:r>
            <a:r>
              <a:rPr lang="en-GB" sz="2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Forum</a:t>
            </a:r>
            <a:r>
              <a:rPr lang="en-GB" sz="2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>
              <a:buNone/>
            </a:pPr>
            <a:endParaRPr lang="en-GB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None/>
            </a:pPr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Martina.Emke@open.ac.uk</a:t>
            </a:r>
          </a:p>
          <a:p>
            <a:pPr marL="0" indent="0">
              <a:buNone/>
            </a:pPr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@MartinaEmke</a:t>
            </a:r>
            <a:endParaRPr lang="en-GB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None/>
            </a:pPr>
            <a:endParaRPr lang="en-GB" sz="500" dirty="0">
              <a:solidFill>
                <a:srgbClr val="EB8067"/>
              </a:solidFill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None/>
            </a:pPr>
            <a:endParaRPr lang="en-GB" sz="500" dirty="0">
              <a:solidFill>
                <a:srgbClr val="EB8067"/>
              </a:solidFill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None/>
            </a:pPr>
            <a:endParaRPr lang="en-GB" sz="500" dirty="0">
              <a:solidFill>
                <a:srgbClr val="EB8067"/>
              </a:solidFill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None/>
            </a:pPr>
            <a:endParaRPr lang="en-GB" sz="5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sz="5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sz="5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sz="5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sz="500" dirty="0">
              <a:solidFill>
                <a:schemeClr val="tx1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762376" y="6217920"/>
            <a:ext cx="7195367" cy="64008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#Methods4PhD, 17 July 2020</a:t>
            </a:r>
            <a:endParaRPr lang="en-GB"/>
          </a:p>
        </p:txBody>
      </p:sp>
      <p:cxnSp>
        <p:nvCxnSpPr>
          <p:cNvPr id="28" name="Straight Connector 19">
            <a:extLst>
              <a:ext uri="{FF2B5EF4-FFF2-40B4-BE49-F238E27FC236}">
                <a16:creationId xmlns:a16="http://schemas.microsoft.com/office/drawing/2014/main" id="{EA28B1DC-0672-4B37-99C8-1A33D3D31E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496184" y="5610"/>
            <a:ext cx="0" cy="6858000"/>
          </a:xfrm>
          <a:prstGeom prst="line">
            <a:avLst/>
          </a:prstGeom>
          <a:ln w="9525" cap="rnd">
            <a:solidFill>
              <a:srgbClr val="307F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1">
            <a:extLst>
              <a:ext uri="{FF2B5EF4-FFF2-40B4-BE49-F238E27FC236}">
                <a16:creationId xmlns:a16="http://schemas.microsoft.com/office/drawing/2014/main" id="{FFDB89D3-7786-4CAE-BB16-92D36C8251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" y="6172200"/>
            <a:ext cx="12192000" cy="0"/>
          </a:xfrm>
          <a:prstGeom prst="line">
            <a:avLst/>
          </a:prstGeom>
          <a:ln w="9525" cap="rnd">
            <a:solidFill>
              <a:srgbClr val="307F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65392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E840A7-12A9-4B41-BEB1-ED98DAA6F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800" dirty="0">
                <a:latin typeface="Calibri" panose="020F0502020204030204" pitchFamily="34" charset="0"/>
                <a:cs typeface="Calibri" panose="020F0502020204030204" pitchFamily="34" charset="0"/>
              </a:rPr>
              <a:t>Resources 1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27789BF-6BAD-42C2-A89C-E2D5676AFA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625" y="1825625"/>
            <a:ext cx="10543031" cy="4264457"/>
          </a:xfrm>
        </p:spPr>
        <p:txBody>
          <a:bodyPr>
            <a:normAutofit fontScale="77500" lnSpcReduction="20000"/>
          </a:bodyPr>
          <a:lstStyle/>
          <a:p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Barkhuizen, G., Benson, P., &amp;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Chik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A. (2013): </a:t>
            </a:r>
            <a:r>
              <a:rPr lang="en-GB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Narrative Inquiry in Language Teaching and Learning Research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Florence: Taylor and Francis.</a:t>
            </a: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Beaton, F., &amp; Gilbert, A. (Eds.) 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(2013). </a:t>
            </a:r>
            <a:r>
              <a:rPr lang="en-GB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Developing effective part-time teachers in higher education: New approaches to professional development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Abingdon: Routledge. </a:t>
            </a:r>
          </a:p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Clarke, A. E. (2005). </a:t>
            </a:r>
            <a:r>
              <a:rPr lang="en-GB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Situational Analysis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Thousand Oaks, CA: SAGE. </a:t>
            </a: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Creswell, J. W. (2014). </a:t>
            </a:r>
            <a:r>
              <a:rPr lang="en-GB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Research design: Qualitative, quantitative, and mixed methods approaches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Thousand Oaks, CA: SAGE.</a:t>
            </a:r>
          </a:p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Deleuze, G., &amp;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Guattari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F. (1987). </a:t>
            </a:r>
            <a:r>
              <a:rPr lang="en-GB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Thousand Plateaus: Capitalism and Schizophrenia 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(B.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Massumi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Trans.). Minneapolis, MN: University of Minnesota Press. (Original work published in 1980).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Emke, M. (2019). </a:t>
            </a:r>
            <a:r>
              <a:rPr lang="en-US" sz="1800" i="1" dirty="0">
                <a:latin typeface="Calibri" panose="020F0502020204030204" pitchFamily="34" charset="0"/>
                <a:cs typeface="Calibri" panose="020F0502020204030204" pitchFamily="34" charset="0"/>
              </a:rPr>
              <a:t>Freelance Language Teachers' Professional Development On ... And With ... And Through Twitter.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EdD thesis. The Open University. 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http://oro.open.ac.uk/60076/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247C349-FA83-451F-9205-E54403D72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#Methods4PhD, 17 July 2020</a:t>
            </a:r>
            <a:endParaRPr lang="en-US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0FE65C4-0088-4BA0-B670-48D8346EC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4229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E840A7-12A9-4B41-BEB1-ED98DAA6F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800" dirty="0">
                <a:latin typeface="Calibri" panose="020F0502020204030204" pitchFamily="34" charset="0"/>
                <a:cs typeface="Calibri" panose="020F0502020204030204" pitchFamily="34" charset="0"/>
              </a:rPr>
              <a:t>Resources 2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27789BF-6BAD-42C2-A89C-E2D5676AFA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Johnson, K. E. (2006). The sociocultural turn and its challenges for second language teacher education. </a:t>
            </a:r>
            <a:r>
              <a:rPr lang="en-GB" sz="15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Tesol</a:t>
            </a:r>
            <a:r>
              <a:rPr lang="en-GB" sz="15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Quarterly</a:t>
            </a:r>
            <a:r>
              <a:rPr lang="en-GB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5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40</a:t>
            </a:r>
            <a:r>
              <a:rPr lang="en-GB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(1), 235-257. Retrieved from </a:t>
            </a:r>
            <a:r>
              <a:rPr lang="en-GB" sz="15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https://doi.org/10.2307/40264518</a:t>
            </a:r>
            <a:endParaRPr lang="en-GB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Locke, W. (2014). </a:t>
            </a:r>
            <a:r>
              <a:rPr lang="en-GB" sz="15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Shifting academic careers: implications for enhancing professionalism in teaching and support learning</a:t>
            </a:r>
            <a:r>
              <a:rPr lang="en-GB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Higher Education Academy: York, UK. Retrieved from </a:t>
            </a:r>
            <a:r>
              <a:rPr lang="en-GB" sz="15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http://discovery.ucl.ac.uk/10021237/</a:t>
            </a:r>
            <a:endParaRPr lang="en-GB" sz="1500" u="sng" dirty="0">
              <a:solidFill>
                <a:srgbClr val="0563C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Sellers, M. (2015). …Working With (a) </a:t>
            </a:r>
            <a:r>
              <a:rPr lang="en-GB" sz="1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Rhizoanalysis</a:t>
            </a:r>
            <a:r>
              <a:rPr lang="en-GB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… and Working (with) a </a:t>
            </a:r>
            <a:r>
              <a:rPr lang="en-GB" sz="15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Rhizoanalysis</a:t>
            </a:r>
            <a:r>
              <a:rPr lang="en-GB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GB" sz="15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Complicity</a:t>
            </a:r>
            <a:r>
              <a:rPr lang="en-GB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5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12</a:t>
            </a:r>
            <a:r>
              <a:rPr lang="en-GB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(1), 6-31</a:t>
            </a:r>
            <a:r>
              <a:rPr lang="en-GB" sz="15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Snaza, N., Appelbaum, P., Bayne, S., Morris, M., Rotas, N., Sandlin, J. &amp; Weaver, J. (2014). Toward a </a:t>
            </a:r>
            <a:r>
              <a:rPr lang="en-GB" sz="15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posthumanist</a:t>
            </a:r>
            <a:r>
              <a:rPr lang="en-GB" sz="15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education. </a:t>
            </a:r>
            <a:r>
              <a:rPr lang="en-GB" sz="15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Journal of Curriculum Theorizing</a:t>
            </a:r>
            <a:r>
              <a:rPr lang="en-GB" sz="15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GB" sz="15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30(2)</a:t>
            </a:r>
            <a:r>
              <a:rPr lang="en-GB" sz="15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39-44. Retrieved from </a:t>
            </a:r>
            <a:r>
              <a:rPr lang="en-GB" sz="15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4"/>
              </a:rPr>
              <a:t>http://journal.jctonline.org/index.php/jct/article/viewFile/501/snaza%20etal.pdf</a:t>
            </a:r>
            <a:endParaRPr lang="en-GB" sz="1500" u="sng" dirty="0">
              <a:solidFill>
                <a:srgbClr val="0563C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Stickler, U., &amp; Emke, M. (2015). Part-time and freelance language teachers and their ICT training needs. In R. Hampel &amp; U. Stickler (Eds.), </a:t>
            </a:r>
            <a:r>
              <a:rPr lang="en-GB" sz="15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Developing online language teaching: research-based pedagogies and reflective practices </a:t>
            </a:r>
            <a:r>
              <a:rPr lang="en-GB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(pp. 28-44). London: Palgrave Macmillan.</a:t>
            </a:r>
            <a:endParaRPr lang="de-DE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247C349-FA83-451F-9205-E54403D72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#Methods4PhD, 17 July 2020</a:t>
            </a:r>
            <a:endParaRPr lang="en-US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0FE65C4-0088-4BA0-B670-48D8346EC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299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8817C0-FBE6-4BE5-81E9-77EC66CAB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800" dirty="0" err="1">
                <a:latin typeface="Calibri" panose="020F0502020204030204" pitchFamily="34" charset="0"/>
                <a:cs typeface="Calibri" panose="020F0502020204030204" pitchFamily="34" charset="0"/>
              </a:rPr>
              <a:t>Overview</a:t>
            </a:r>
            <a:endParaRPr lang="de-DE" sz="4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75B5CB5-2BC9-49A1-B28E-E4B30A3A88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Take-aways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presentation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Ontology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?!</a:t>
            </a:r>
          </a:p>
          <a:p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Background: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My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thesis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Socio-cultural</a:t>
            </a:r>
            <a:r>
              <a:rPr 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paradigm</a:t>
            </a:r>
            <a:endParaRPr lang="de-D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Mixed-</a:t>
            </a:r>
            <a:r>
              <a:rPr lang="de-DE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methods</a:t>
            </a:r>
            <a:r>
              <a:rPr 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research</a:t>
            </a:r>
            <a:r>
              <a:rPr 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 design and </a:t>
            </a:r>
            <a:r>
              <a:rPr lang="de-DE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  <a:r>
              <a:rPr 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collection</a:t>
            </a:r>
            <a:endParaRPr lang="de-D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A) </a:t>
            </a:r>
            <a:r>
              <a:rPr lang="de-DE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Deleuzo-Guattarian</a:t>
            </a:r>
            <a:r>
              <a:rPr 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research</a:t>
            </a:r>
            <a:endParaRPr lang="de-D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Working </a:t>
            </a:r>
            <a:r>
              <a:rPr lang="de-DE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ontology</a:t>
            </a:r>
            <a:endParaRPr lang="de-D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Let‘s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talk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about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YOUR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worldview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(s)</a:t>
            </a:r>
            <a:endParaRPr lang="de-D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CA2B958-A8BB-43D5-9FA8-B9720AFA3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#Methods4PhD, 17 July 2020</a:t>
            </a:r>
            <a:endParaRPr lang="en-US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9E45E62-C93B-41B0-8E7C-B0A00DEA1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2953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E840A7-12A9-4B41-BEB1-ED98DAA6F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800" dirty="0">
                <a:latin typeface="Calibri" panose="020F0502020204030204" pitchFamily="34" charset="0"/>
                <a:cs typeface="Calibri" panose="020F0502020204030204" pitchFamily="34" charset="0"/>
              </a:rPr>
              <a:t>Resources 3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27789BF-6BAD-42C2-A89C-E2D5676AFA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Vygotsky, L. S. (1978). </a:t>
            </a:r>
            <a:r>
              <a:rPr lang="en-GB" sz="1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Mind in Society: The development of higher psychological processes.</a:t>
            </a:r>
            <a:r>
              <a:rPr lang="en-GB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Cambridge, MASS: Harvard University Press.</a:t>
            </a:r>
          </a:p>
          <a:p>
            <a:pPr marL="0" indent="0">
              <a:buNone/>
            </a:pPr>
            <a:r>
              <a:rPr lang="en-GB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Wasserman, S. &amp; Faust, K. (1994). </a:t>
            </a:r>
            <a:r>
              <a:rPr lang="en-GB" sz="1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Social network analysis: Methods and applications</a:t>
            </a:r>
            <a:r>
              <a:rPr lang="en-GB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(Vol. 8). Cambridge: Cambridge University Press.</a:t>
            </a:r>
          </a:p>
          <a:p>
            <a:pPr marL="0" indent="0">
              <a:buNone/>
            </a:pPr>
            <a:r>
              <a:rPr lang="en-GB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Williams, J. (2014). </a:t>
            </a:r>
            <a:r>
              <a:rPr lang="en-GB" sz="1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Understanding Poststructuralism</a:t>
            </a:r>
            <a:r>
              <a:rPr lang="en-GB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London: Routledge.</a:t>
            </a:r>
            <a:endParaRPr lang="de-DE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Videos:</a:t>
            </a:r>
          </a:p>
          <a:p>
            <a:r>
              <a:rPr lang="de-DE" sz="1400" b="1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On </a:t>
            </a:r>
            <a:r>
              <a:rPr lang="de-DE" sz="1400" b="1" dirty="0" err="1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Methodology</a:t>
            </a:r>
            <a:r>
              <a:rPr lang="de-DE" sz="1400" b="1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: </a:t>
            </a:r>
            <a:r>
              <a:rPr lang="de-DE" sz="1400" b="1" dirty="0" err="1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Philosophical</a:t>
            </a:r>
            <a:r>
              <a:rPr lang="de-DE" sz="1400" b="1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 </a:t>
            </a:r>
            <a:r>
              <a:rPr lang="de-DE" sz="1400" b="1" dirty="0" err="1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Underpinnings</a:t>
            </a:r>
            <a:r>
              <a:rPr lang="de-DE" sz="1400" b="1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de-DE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Dr</a:t>
            </a:r>
            <a:r>
              <a:rPr lang="de-DE" sz="1400" b="1" dirty="0">
                <a:latin typeface="Calibri" panose="020F0502020204030204" pitchFamily="34" charset="0"/>
                <a:cs typeface="Calibri" panose="020F0502020204030204" pitchFamily="34" charset="0"/>
              </a:rPr>
              <a:t> Mark Peace)</a:t>
            </a:r>
          </a:p>
          <a:p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Three Minute Theory: What is the Rhizome?</a:t>
            </a:r>
            <a:endParaRPr lang="en-US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Deleuze for the Desperate #1 Introduction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 (Dave Harris)</a:t>
            </a:r>
          </a:p>
          <a:p>
            <a:endParaRPr lang="en-US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247C349-FA83-451F-9205-E54403D72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#Methods4PhD, 17 July 2020</a:t>
            </a:r>
            <a:endParaRPr lang="en-US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0FE65C4-0088-4BA0-B670-48D8346EC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616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D5A621-D403-42A9-8D61-6AA0CADD2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Take-aways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presentation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39FD41B-9E87-472B-A9D7-49E66B523C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de-DE" sz="4000" dirty="0">
                <a:latin typeface="Calibri" panose="020F0502020204030204" pitchFamily="34" charset="0"/>
                <a:cs typeface="Calibri" panose="020F0502020204030204" pitchFamily="34" charset="0"/>
              </a:rPr>
              <a:t>Question </a:t>
            </a:r>
            <a:r>
              <a:rPr lang="de-DE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ontological</a:t>
            </a:r>
            <a:r>
              <a:rPr lang="de-DE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assumptions</a:t>
            </a:r>
            <a:r>
              <a:rPr lang="de-DE" sz="4000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de-DE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studies</a:t>
            </a:r>
            <a:r>
              <a:rPr lang="de-DE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de-DE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use</a:t>
            </a:r>
            <a:r>
              <a:rPr lang="de-DE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de-DE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your</a:t>
            </a:r>
            <a:r>
              <a:rPr lang="de-DE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research</a:t>
            </a:r>
            <a:endParaRPr lang="de-DE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de-DE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 sz="4000" dirty="0">
                <a:latin typeface="Calibri" panose="020F0502020204030204" pitchFamily="34" charset="0"/>
                <a:cs typeface="Calibri" panose="020F0502020204030204" pitchFamily="34" charset="0"/>
              </a:rPr>
              <a:t>Question </a:t>
            </a:r>
            <a:r>
              <a:rPr lang="de-DE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your</a:t>
            </a:r>
            <a:r>
              <a:rPr lang="de-DE" sz="4000" dirty="0">
                <a:latin typeface="Calibri" panose="020F0502020204030204" pitchFamily="34" charset="0"/>
                <a:cs typeface="Calibri" panose="020F0502020204030204" pitchFamily="34" charset="0"/>
              </a:rPr>
              <a:t> own </a:t>
            </a:r>
            <a:r>
              <a:rPr lang="de-DE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worldview</a:t>
            </a:r>
            <a:r>
              <a:rPr lang="de-DE" sz="4000" dirty="0">
                <a:latin typeface="Calibri" panose="020F0502020204030204" pitchFamily="34" charset="0"/>
                <a:cs typeface="Calibri" panose="020F0502020204030204" pitchFamily="34" charset="0"/>
              </a:rPr>
              <a:t> – and </a:t>
            </a:r>
            <a:r>
              <a:rPr lang="de-DE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lang="de-DE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prepared</a:t>
            </a:r>
            <a:r>
              <a:rPr lang="de-DE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change</a:t>
            </a:r>
            <a:r>
              <a:rPr lang="de-DE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endParaRPr lang="de-DE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de-DE" sz="4000" dirty="0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</a:p>
          <a:p>
            <a:pPr marL="0" indent="0" algn="ctr">
              <a:buNone/>
            </a:pPr>
            <a:endParaRPr lang="de-DE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 sz="40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Don‘t</a:t>
            </a:r>
            <a:r>
              <a:rPr lang="de-DE" sz="4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40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lang="de-DE" sz="4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40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afraid</a:t>
            </a:r>
            <a:r>
              <a:rPr lang="de-DE" sz="4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40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de-DE" sz="4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40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4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„</a:t>
            </a:r>
            <a:r>
              <a:rPr lang="de-DE" sz="40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big</a:t>
            </a:r>
            <a:r>
              <a:rPr lang="de-DE" sz="4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O“ (</a:t>
            </a:r>
            <a:r>
              <a:rPr lang="de-DE" sz="40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Ontology</a:t>
            </a:r>
            <a:r>
              <a:rPr lang="de-DE" sz="4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– Work </a:t>
            </a:r>
            <a:r>
              <a:rPr lang="de-DE" sz="40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de-DE" sz="4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40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de-DE" sz="4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de-DE" sz="40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your</a:t>
            </a:r>
            <a:r>
              <a:rPr lang="de-DE" sz="4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40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research</a:t>
            </a:r>
            <a:r>
              <a:rPr lang="de-DE" sz="4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2FC592A-3AB6-40C3-8855-F5B3A52DC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#Methods4PhD, 17 July 2020</a:t>
            </a:r>
            <a:endParaRPr lang="en-US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34C7A24-BB74-44DF-B821-3C4B0D53E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740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A2DC49B-D61A-403C-A0C2-61E1F9E5E7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FDB116B-0A77-4678-89C9-93F73F8A88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-14198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45295E5-34CF-4AEF-8F16-536607D46C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6276" y="680190"/>
            <a:ext cx="107442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A82D5CF-F30B-434C-A94D-B7BEA014F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900" y="540168"/>
            <a:ext cx="5370576" cy="1158004"/>
          </a:xfrm>
        </p:spPr>
        <p:txBody>
          <a:bodyPr anchor="b">
            <a:normAutofit/>
          </a:bodyPr>
          <a:lstStyle/>
          <a:p>
            <a:r>
              <a:rPr lang="de-DE" sz="4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Ontology</a:t>
            </a:r>
            <a:r>
              <a:rPr lang="de-DE" sz="4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?!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AD7670C-79D4-43A6-82D8-B44652E2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4676" y="-14198"/>
            <a:ext cx="685800" cy="6858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A4F6043-7A67-491B-98BC-F933DED7226D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7266D4A-3264-4E27-AA7B-6F1BCB4A3F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899" y="2202028"/>
            <a:ext cx="6565727" cy="3773870"/>
          </a:xfrm>
        </p:spPr>
        <p:txBody>
          <a:bodyPr anchor="t">
            <a:normAutofit fontScale="77500" lnSpcReduction="20000"/>
          </a:bodyPr>
          <a:lstStyle/>
          <a:p>
            <a:pPr marL="0" indent="0">
              <a:buNone/>
            </a:pPr>
            <a:endParaRPr lang="en-US" sz="33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</a:t>
            </a:r>
            <a:r>
              <a:rPr lang="en-US" sz="3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3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branch of metaphysics concerned with the nature and relations of being </a:t>
            </a:r>
            <a:r>
              <a:rPr lang="en-US" sz="38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Ontology</a:t>
            </a:r>
            <a:r>
              <a:rPr lang="en-US" sz="3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deals with abstract entities.</a:t>
            </a:r>
          </a:p>
          <a:p>
            <a:r>
              <a:rPr lang="en-US" sz="3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</a:t>
            </a:r>
            <a:r>
              <a:rPr lang="en-US" sz="3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3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particular theory about the nature of being or the kinds of things that have existence</a:t>
            </a:r>
          </a:p>
          <a:p>
            <a:pPr marL="0" indent="0">
              <a:buNone/>
            </a:pPr>
            <a:endParaRPr lang="en-US" sz="21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(Source: </a:t>
            </a:r>
            <a:r>
              <a:rPr lang="en-US" sz="2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Merriam-Webster</a:t>
            </a:r>
            <a:r>
              <a:rPr lang="en-US" sz="2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endParaRPr lang="de-DE" sz="21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0017061-B309-4252-AF8F-F640C9EDB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62376" y="6217920"/>
            <a:ext cx="7195367" cy="64008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#Methods4PhD, 17 July 2020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888C27D-5B01-459C-AD27-511C9689F4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1494658" y="6172199"/>
            <a:ext cx="697342" cy="685800"/>
          </a:xfrm>
          <a:prstGeom prst="rect">
            <a:avLst/>
          </a:prstGeom>
          <a:solidFill>
            <a:srgbClr val="F0E360">
              <a:alpha val="25000"/>
            </a:srgb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DBDB75C-8DE5-4ABB-B562-3B34BC5521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496184" y="5610"/>
            <a:ext cx="0" cy="6858000"/>
          </a:xfrm>
          <a:prstGeom prst="line">
            <a:avLst/>
          </a:prstGeom>
          <a:ln w="9525" cap="rnd">
            <a:solidFill>
              <a:srgbClr val="F0E3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BD90595-18FC-4F56-88B7-A0D8D47F69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" y="6172200"/>
            <a:ext cx="12192000" cy="0"/>
          </a:xfrm>
          <a:prstGeom prst="line">
            <a:avLst/>
          </a:prstGeom>
          <a:ln w="9525" cap="rnd">
            <a:solidFill>
              <a:srgbClr val="F0E3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fik 6">
            <a:extLst>
              <a:ext uri="{FF2B5EF4-FFF2-40B4-BE49-F238E27FC236}">
                <a16:creationId xmlns:a16="http://schemas.microsoft.com/office/drawing/2014/main" id="{02C39DB8-2C6B-4715-999D-4E4DDB238A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2149" y="2949651"/>
            <a:ext cx="4145544" cy="3026247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F717A3C6-90A9-44A7-B856-F4F6106B13B1}"/>
              </a:ext>
            </a:extLst>
          </p:cNvPr>
          <p:cNvSpPr txBox="1"/>
          <p:nvPr/>
        </p:nvSpPr>
        <p:spPr>
          <a:xfrm>
            <a:off x="7362968" y="2133413"/>
            <a:ext cx="4131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</a:t>
            </a:r>
            <a:r>
              <a:rPr lang="de-DE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do </a:t>
            </a:r>
            <a:r>
              <a:rPr lang="de-DE" sz="28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de-DE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8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see</a:t>
            </a:r>
            <a:r>
              <a:rPr lang="de-DE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576333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24EB85-6634-466E-8DC8-D9C87BAED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800" dirty="0">
                <a:latin typeface="Calibri" panose="020F0502020204030204" pitchFamily="34" charset="0"/>
                <a:cs typeface="Calibri" panose="020F0502020204030204" pitchFamily="34" charset="0"/>
              </a:rPr>
              <a:t>Background: </a:t>
            </a:r>
            <a:r>
              <a:rPr lang="de-DE" sz="4800" dirty="0" err="1">
                <a:latin typeface="Calibri" panose="020F0502020204030204" pitchFamily="34" charset="0"/>
                <a:cs typeface="Calibri" panose="020F0502020204030204" pitchFamily="34" charset="0"/>
              </a:rPr>
              <a:t>My</a:t>
            </a:r>
            <a:r>
              <a:rPr lang="de-DE" sz="4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4800" dirty="0" err="1">
                <a:latin typeface="Calibri" panose="020F0502020204030204" pitchFamily="34" charset="0"/>
                <a:cs typeface="Calibri" panose="020F0502020204030204" pitchFamily="34" charset="0"/>
              </a:rPr>
              <a:t>thesis</a:t>
            </a:r>
            <a:endParaRPr lang="de-DE" sz="4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B8FBCAD-F460-467D-8601-3A09C4D3B0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Increase in number of Part-time language teachers (PTLTs) across educational sectors (Beaton &amp; Gilbert, 2013)</a:t>
            </a:r>
          </a:p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Increase in professional development (PD) demands (Locke, 2014)</a:t>
            </a:r>
          </a:p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Limited access to organised, formal professional development for PTLTs (Stickler &amp; Emke, 2015)</a:t>
            </a:r>
          </a:p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RQ1: How does freelance language teachers’ professional development on…</a:t>
            </a:r>
            <a:r>
              <a:rPr lang="en-GB" i="1" dirty="0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with…</a:t>
            </a:r>
            <a:r>
              <a:rPr lang="en-GB" i="1" dirty="0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through Twitter work?</a:t>
            </a:r>
          </a:p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RQ2: What does freelance language teachers’ professional development on…</a:t>
            </a:r>
            <a:r>
              <a:rPr lang="en-GB" i="1" dirty="0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with…</a:t>
            </a:r>
            <a:r>
              <a:rPr lang="en-GB" i="1" dirty="0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through Twitter produce?</a:t>
            </a:r>
          </a:p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10997D5-EA6B-4257-89D2-F67153B3F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#Methods4PhD, 17 July 2020</a:t>
            </a:r>
            <a:endParaRPr lang="en-US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3162EBD-75F2-4FF3-B85F-C474F7A92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0888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8AB1B0-0A2F-4B98-B88B-3B3538B58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800" dirty="0" err="1">
                <a:latin typeface="Calibri" panose="020F0502020204030204" pitchFamily="34" charset="0"/>
                <a:cs typeface="Calibri" panose="020F0502020204030204" pitchFamily="34" charset="0"/>
              </a:rPr>
              <a:t>Beginning</a:t>
            </a:r>
            <a:r>
              <a:rPr lang="de-DE" sz="48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de-DE" sz="4800" dirty="0" err="1">
                <a:latin typeface="Calibri" panose="020F0502020204030204" pitchFamily="34" charset="0"/>
                <a:cs typeface="Calibri" panose="020F0502020204030204" pitchFamily="34" charset="0"/>
              </a:rPr>
              <a:t>Socio-cultural</a:t>
            </a:r>
            <a:r>
              <a:rPr lang="de-DE" sz="4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4800" dirty="0" err="1">
                <a:latin typeface="Calibri" panose="020F0502020204030204" pitchFamily="34" charset="0"/>
                <a:cs typeface="Calibri" panose="020F0502020204030204" pitchFamily="34" charset="0"/>
              </a:rPr>
              <a:t>paradigm</a:t>
            </a:r>
            <a:endParaRPr lang="de-DE" sz="4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0AEFD9D-D796-47B9-B3B9-41CD0FC623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This paradigm regards teacher learning as “emerging out of  and through experiences in social contexts” (Johnson, 2006, p. 239)</a:t>
            </a:r>
            <a:r>
              <a:rPr lang="de-D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ransformations in teacher identity and in teaching practice happen through acts of negotiation, interpretation (meaning-making) and mediation (e.g. tools) in social contexts.</a:t>
            </a:r>
          </a:p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ocus on human meaning-making and interpretation relegates non-human elements, such as technology, to a secondary position:</a:t>
            </a:r>
          </a:p>
          <a:p>
            <a:pPr lvl="1"/>
            <a:r>
              <a:rPr lang="en-GB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Twitter 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 a space in which collaborative learning takes place through socio-constructivist processes</a:t>
            </a:r>
            <a:r>
              <a:rPr lang="en-GB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(Vygotsky, 1978).</a:t>
            </a:r>
          </a:p>
          <a:p>
            <a:pPr lvl="1"/>
            <a:r>
              <a:rPr lang="en-GB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View of learning as participation (binaries: active vs. passive; producer (of content) vs. consumer).</a:t>
            </a:r>
            <a:endParaRPr lang="de-DE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F6231D9-85F5-48DD-8C1E-218AE2B25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#Methods4PhD, 17 July 2020</a:t>
            </a:r>
            <a:endParaRPr lang="en-US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CA1070A-C9CB-4C6E-9383-07BF1E826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6659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B8D572-B76B-4359-A6D1-DA15A0351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800" dirty="0">
                <a:latin typeface="Calibri" panose="020F0502020204030204" pitchFamily="34" charset="0"/>
                <a:cs typeface="Calibri" panose="020F0502020204030204" pitchFamily="34" charset="0"/>
              </a:rPr>
              <a:t>Mixed-</a:t>
            </a:r>
            <a:r>
              <a:rPr lang="de-DE" sz="4800" dirty="0" err="1">
                <a:latin typeface="Calibri" panose="020F0502020204030204" pitchFamily="34" charset="0"/>
                <a:cs typeface="Calibri" panose="020F0502020204030204" pitchFamily="34" charset="0"/>
              </a:rPr>
              <a:t>methods</a:t>
            </a:r>
            <a:r>
              <a:rPr lang="de-DE" sz="4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4800" dirty="0" err="1">
                <a:latin typeface="Calibri" panose="020F0502020204030204" pitchFamily="34" charset="0"/>
                <a:cs typeface="Calibri" panose="020F0502020204030204" pitchFamily="34" charset="0"/>
              </a:rPr>
              <a:t>research</a:t>
            </a:r>
            <a:r>
              <a:rPr lang="de-DE" sz="4800" dirty="0">
                <a:latin typeface="Calibri" panose="020F0502020204030204" pitchFamily="34" charset="0"/>
                <a:cs typeface="Calibri" panose="020F0502020204030204" pitchFamily="34" charset="0"/>
              </a:rPr>
              <a:t> design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D3483E9-EBED-4DAE-AFBE-D173FC27B2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Combining</a:t>
            </a:r>
            <a:r>
              <a:rPr lang="de-DE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narrative frames (Barkhuizen &amp; Wette, 2008), Social Network Analysis (Wassermann &amp; Faust, 1994) and interviews </a:t>
            </a:r>
            <a:r>
              <a:rPr lang="en-GB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gain “a more complete understanding of a research problem than either approach alone” (Creswell, 2014, p. 4)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0" indent="0">
              <a:buNone/>
            </a:pPr>
            <a:endParaRPr lang="en-GB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Data analysis of Twitter hashtag networks to 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investigate the structural relations between network actors and their positions in a network </a:t>
            </a: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Data analysis of qualitative data based on Grounded Theory (Charmaz, 2000)</a:t>
            </a:r>
            <a:endParaRPr lang="de-DE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7EC24AE-ED73-4563-B1DE-DC7D61E5E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#Methods4PhD, 17 July 2020</a:t>
            </a:r>
            <a:endParaRPr lang="en-US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73E749D-5C69-41A7-BE2A-8BB99C9DD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32413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7B7491-C867-49BF-A918-7B0B7202D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800" dirty="0">
                <a:latin typeface="Calibri" panose="020F0502020204030204" pitchFamily="34" charset="0"/>
                <a:cs typeface="Calibri" panose="020F0502020204030204" pitchFamily="34" charset="0"/>
              </a:rPr>
              <a:t>Data </a:t>
            </a:r>
            <a:r>
              <a:rPr lang="de-DE" sz="4800" dirty="0" err="1">
                <a:latin typeface="Calibri" panose="020F0502020204030204" pitchFamily="34" charset="0"/>
                <a:cs typeface="Calibri" panose="020F0502020204030204" pitchFamily="34" charset="0"/>
              </a:rPr>
              <a:t>collection</a:t>
            </a:r>
            <a:r>
              <a:rPr lang="de-DE" sz="4800" dirty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DC2D2CB-9397-4CDB-9785-60B935F840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lvl="1"/>
            <a:r>
              <a:rPr lang="en-GB" sz="12000" dirty="0">
                <a:latin typeface="Calibri" panose="020F0502020204030204" pitchFamily="34" charset="0"/>
                <a:cs typeface="Calibri" panose="020F0502020204030204" pitchFamily="34" charset="0"/>
              </a:rPr>
              <a:t>Data collection: 1 Sep 2016 – 15 Mar 2017</a:t>
            </a:r>
          </a:p>
          <a:p>
            <a:pPr lvl="1"/>
            <a:r>
              <a:rPr lang="en-GB" sz="12000" dirty="0">
                <a:latin typeface="Calibri" panose="020F0502020204030204" pitchFamily="34" charset="0"/>
                <a:cs typeface="Calibri" panose="020F0502020204030204" pitchFamily="34" charset="0"/>
              </a:rPr>
              <a:t>Online narrative frame questionnaire (n=14)</a:t>
            </a:r>
          </a:p>
          <a:p>
            <a:pPr lvl="1"/>
            <a:r>
              <a:rPr lang="en-GB" sz="12000" dirty="0">
                <a:latin typeface="Calibri" panose="020F0502020204030204" pitchFamily="34" charset="0"/>
                <a:cs typeface="Calibri" panose="020F0502020204030204" pitchFamily="34" charset="0"/>
              </a:rPr>
              <a:t>6 research participants (closer investigation)</a:t>
            </a:r>
          </a:p>
          <a:p>
            <a:pPr lvl="1"/>
            <a:r>
              <a:rPr lang="en-GB" sz="12000" dirty="0">
                <a:latin typeface="Calibri" panose="020F0502020204030204" pitchFamily="34" charset="0"/>
                <a:cs typeface="Calibri" panose="020F0502020204030204" pitchFamily="34" charset="0"/>
              </a:rPr>
              <a:t>Tweet capture: </a:t>
            </a:r>
          </a:p>
          <a:p>
            <a:pPr lvl="2"/>
            <a:r>
              <a:rPr lang="en-GB" sz="12000" dirty="0">
                <a:latin typeface="Calibri" panose="020F0502020204030204" pitchFamily="34" charset="0"/>
                <a:cs typeface="Calibri" panose="020F0502020204030204" pitchFamily="34" charset="0"/>
              </a:rPr>
              <a:t>one month individual tweets per participant (n= 2,020)</a:t>
            </a:r>
          </a:p>
          <a:p>
            <a:pPr lvl="2"/>
            <a:r>
              <a:rPr lang="en-GB" sz="12000" dirty="0">
                <a:latin typeface="Calibri" panose="020F0502020204030204" pitchFamily="34" charset="0"/>
                <a:cs typeface="Calibri" panose="020F0502020204030204" pitchFamily="34" charset="0"/>
              </a:rPr>
              <a:t>one month Twitter network tweets per participant (n=13,834)</a:t>
            </a:r>
          </a:p>
          <a:p>
            <a:pPr lvl="2"/>
            <a:r>
              <a:rPr lang="en-GB" sz="12000" dirty="0">
                <a:latin typeface="Calibri" panose="020F0502020204030204" pitchFamily="34" charset="0"/>
                <a:cs typeface="Calibri" panose="020F0502020204030204" pitchFamily="34" charset="0"/>
              </a:rPr>
              <a:t>Twitter networks deemed important for professional development: #ELTchat, #TBLTchat, #LTHEchat</a:t>
            </a:r>
          </a:p>
          <a:p>
            <a:pPr lvl="1"/>
            <a:r>
              <a:rPr lang="en-GB" sz="12000" dirty="0">
                <a:latin typeface="Calibri" panose="020F0502020204030204" pitchFamily="34" charset="0"/>
                <a:cs typeface="Calibri" panose="020F0502020204030204" pitchFamily="34" charset="0"/>
              </a:rPr>
              <a:t>6 semi-structured online interviews</a:t>
            </a:r>
          </a:p>
          <a:p>
            <a:pPr marL="0" indent="0">
              <a:buNone/>
            </a:pPr>
            <a:endParaRPr lang="de-DE" sz="12800" b="1" dirty="0"/>
          </a:p>
          <a:p>
            <a:endParaRPr lang="de-DE" dirty="0"/>
          </a:p>
          <a:p>
            <a:r>
              <a:rPr lang="de-DE" b="1" dirty="0"/>
              <a:t>Data </a:t>
            </a:r>
            <a:r>
              <a:rPr lang="de-DE" b="1" dirty="0" err="1"/>
              <a:t>analysis</a:t>
            </a:r>
            <a:endParaRPr lang="de-DE" b="1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AAF1D0C-2DD4-4C3C-8EFC-41A7C2DD9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#Methods4PhD, 17 July 2020</a:t>
            </a:r>
            <a:endParaRPr lang="en-US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DFF5B2A-9E3C-404B-9E7D-5D70EEB1C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2794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01D4DC-9F24-47BF-8CBE-444387D36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800" dirty="0">
                <a:latin typeface="Calibri" panose="020F0502020204030204" pitchFamily="34" charset="0"/>
                <a:cs typeface="Calibri" panose="020F0502020204030204" pitchFamily="34" charset="0"/>
              </a:rPr>
              <a:t>…And </a:t>
            </a:r>
            <a:r>
              <a:rPr lang="de-DE" sz="4800" dirty="0" err="1">
                <a:latin typeface="Calibri" panose="020F0502020204030204" pitchFamily="34" charset="0"/>
                <a:cs typeface="Calibri" panose="020F0502020204030204" pitchFamily="34" charset="0"/>
              </a:rPr>
              <a:t>then</a:t>
            </a:r>
            <a:r>
              <a:rPr lang="de-DE" sz="4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4800" dirty="0" err="1">
                <a:latin typeface="Calibri" panose="020F0502020204030204" pitchFamily="34" charset="0"/>
                <a:cs typeface="Calibri" panose="020F0502020204030204" pitchFamily="34" charset="0"/>
              </a:rPr>
              <a:t>came</a:t>
            </a:r>
            <a:r>
              <a:rPr lang="de-DE" sz="4800" dirty="0">
                <a:latin typeface="Calibri" panose="020F0502020204030204" pitchFamily="34" charset="0"/>
                <a:cs typeface="Calibri" panose="020F0502020204030204" pitchFamily="34" charset="0"/>
              </a:rPr>
              <a:t> Deleuze &amp; </a:t>
            </a:r>
            <a:r>
              <a:rPr lang="de-DE" sz="4800" dirty="0" err="1">
                <a:latin typeface="Calibri" panose="020F0502020204030204" pitchFamily="34" charset="0"/>
                <a:cs typeface="Calibri" panose="020F0502020204030204" pitchFamily="34" charset="0"/>
              </a:rPr>
              <a:t>Guattari</a:t>
            </a:r>
            <a:r>
              <a:rPr lang="de-DE" sz="4800" dirty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83A8126-D04C-4C6B-BD5E-B9047E21AD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sz="2800" i="1" dirty="0">
                <a:latin typeface="Calibri" panose="020F0502020204030204" pitchFamily="34" charset="0"/>
                <a:cs typeface="Calibri" panose="020F0502020204030204" pitchFamily="34" charset="0"/>
              </a:rPr>
              <a:t>A Thousand Plateaus 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(Deleuze &amp; </a:t>
            </a:r>
            <a:r>
              <a:rPr lang="en-GB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Guattari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, 1987): a book as (a) rhizome</a:t>
            </a: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Plugging into the </a:t>
            </a:r>
            <a:r>
              <a:rPr lang="en-GB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Deleuzo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-Guattarian concepts  </a:t>
            </a:r>
          </a:p>
          <a:p>
            <a:pPr lvl="1"/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non-binary, non-linear thinking, fluid concepts</a:t>
            </a:r>
          </a:p>
          <a:p>
            <a:pPr lvl="1"/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no fixed identities 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subjectivities are produced through and within assemblages</a:t>
            </a:r>
          </a:p>
          <a:p>
            <a:pPr lvl="1"/>
            <a:r>
              <a:rPr lang="en-GB" sz="2800" i="1" dirty="0">
                <a:latin typeface="Calibri" panose="020F0502020204030204" pitchFamily="34" charset="0"/>
                <a:cs typeface="Calibri" panose="020F0502020204030204" pitchFamily="34" charset="0"/>
              </a:rPr>
              <a:t>becoming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pertains to humans and non-humans</a:t>
            </a:r>
          </a:p>
          <a:p>
            <a:pPr marL="457200" lvl="1" indent="0">
              <a:buNone/>
            </a:pP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production of new concept(s) (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methodology as research </a:t>
            </a:r>
            <a:r>
              <a:rPr lang="en-GB" sz="2800" i="1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assemblages</a:t>
            </a:r>
            <a:r>
              <a:rPr lang="en-GB" sz="2800" i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Twitter</a:t>
            </a:r>
            <a:r>
              <a:rPr lang="en-GB" sz="2800" i="1" dirty="0">
                <a:latin typeface="Calibri" panose="020F0502020204030204" pitchFamily="34" charset="0"/>
                <a:cs typeface="Calibri" panose="020F0502020204030204" pitchFamily="34" charset="0"/>
              </a:rPr>
              <a:t> machine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lvl="1"/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seeks to produce new thinking and temporal knowledge about social phenomena</a:t>
            </a:r>
          </a:p>
          <a:p>
            <a:pPr lvl="1"/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experimentations, e.g. Situational Analysis working with Social Network Analysis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046D770-1646-4B1E-83D3-3C44572CC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#Methods4PhD, 17 July 2020</a:t>
            </a:r>
            <a:endParaRPr lang="en-US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93DBE0D-2D81-46EC-BC1F-B051AB88C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871203"/>
      </p:ext>
    </p:extLst>
  </p:cSld>
  <p:clrMapOvr>
    <a:masterClrMapping/>
  </p:clrMapOvr>
</p:sld>
</file>

<file path=ppt/theme/theme1.xml><?xml version="1.0" encoding="utf-8"?>
<a:theme xmlns:a="http://schemas.openxmlformats.org/drawingml/2006/main" name="OffsetVTI">
  <a:themeElements>
    <a:clrScheme name="Office">
      <a:dk1>
        <a:srgbClr val="000000"/>
      </a:dk1>
      <a:lt1>
        <a:srgbClr val="FFFFFF"/>
      </a:lt1>
      <a:dk2>
        <a:srgbClr val="57495C"/>
      </a:dk2>
      <a:lt2>
        <a:srgbClr val="E7E6E6"/>
      </a:lt2>
      <a:accent1>
        <a:srgbClr val="F07C98"/>
      </a:accent1>
      <a:accent2>
        <a:srgbClr val="A6778D"/>
      </a:accent2>
      <a:accent3>
        <a:srgbClr val="768BA6"/>
      </a:accent3>
      <a:accent4>
        <a:srgbClr val="E8908B"/>
      </a:accent4>
      <a:accent5>
        <a:srgbClr val="C47A93"/>
      </a:accent5>
      <a:accent6>
        <a:srgbClr val="70A8DB"/>
      </a:accent6>
      <a:hlink>
        <a:srgbClr val="EB8067"/>
      </a:hlink>
      <a:folHlink>
        <a:srgbClr val="7BC7C0"/>
      </a:folHlink>
    </a:clrScheme>
    <a:fontScheme name="Dante">
      <a:majorFont>
        <a:latin typeface="Dante"/>
        <a:ea typeface=""/>
        <a:cs typeface=""/>
      </a:majorFont>
      <a:minorFont>
        <a:latin typeface="Dan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setVTI" id="{17A3166B-76FF-4669-8F6D-D4251AE158D8}" vid="{4532814A-B5F8-4CFD-BC69-A007D492DA47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1927</Words>
  <Application>Microsoft Office PowerPoint</Application>
  <PresentationFormat>Widescreen</PresentationFormat>
  <Paragraphs>179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Calibri</vt:lpstr>
      <vt:lpstr>Calibri Light</vt:lpstr>
      <vt:lpstr>Dante</vt:lpstr>
      <vt:lpstr>Dante (Headings)2</vt:lpstr>
      <vt:lpstr>Helvetica Neue Medium</vt:lpstr>
      <vt:lpstr>Wingdings 2</vt:lpstr>
      <vt:lpstr>OffsetVTI</vt:lpstr>
      <vt:lpstr>Office</vt:lpstr>
      <vt:lpstr>Ontology: From Socio-culturalism to Post-Humanism</vt:lpstr>
      <vt:lpstr>Overview</vt:lpstr>
      <vt:lpstr>Take-aways from this presentation</vt:lpstr>
      <vt:lpstr>Ontology?!</vt:lpstr>
      <vt:lpstr>Background: My thesis</vt:lpstr>
      <vt:lpstr>Beginning: Socio-cultural paradigm</vt:lpstr>
      <vt:lpstr>Mixed-methods research design</vt:lpstr>
      <vt:lpstr>Data collection…</vt:lpstr>
      <vt:lpstr>…And then came Deleuze &amp; Guattari…</vt:lpstr>
      <vt:lpstr>Post-structuralism, post-humanism</vt:lpstr>
      <vt:lpstr>Deleuzo-Guattarian concepts</vt:lpstr>
      <vt:lpstr>Tweet and hashtag assemblages</vt:lpstr>
      <vt:lpstr>Relational cross-reading of data and Situational Maps (analysis) </vt:lpstr>
      <vt:lpstr>How does freelance language teachers’ Twitter-based PD work?</vt:lpstr>
      <vt:lpstr>Working with ontology</vt:lpstr>
      <vt:lpstr>So…let‘s talk about YOUR worldview(s)…</vt:lpstr>
      <vt:lpstr>Thank you for your attention!</vt:lpstr>
      <vt:lpstr>Resources 1</vt:lpstr>
      <vt:lpstr>Resources 2</vt:lpstr>
      <vt:lpstr>Resources 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Ontology: From Socio-culturalism to Post-Humanism</dc:title>
  <dc:creator>Martina Emke</dc:creator>
  <cp:lastModifiedBy>SusanneW</cp:lastModifiedBy>
  <cp:revision>33</cp:revision>
  <dcterms:created xsi:type="dcterms:W3CDTF">2020-07-13T05:37:57Z</dcterms:created>
  <dcterms:modified xsi:type="dcterms:W3CDTF">2020-07-17T06:23:06Z</dcterms:modified>
</cp:coreProperties>
</file>